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4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97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6" r:id="rId42"/>
    <p:sldId id="298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1485B-E0E0-48C9-BC11-4C00B6430CE4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F41FE-12E2-45AB-8F8C-64174D84AE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03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F41FE-12E2-45AB-8F8C-64174D84AEE8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3CD0312-DD02-4A1F-8E3D-BDD77DB5CC6E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4DC7B73-4586-430B-905E-B5E5F37FE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NEONATAL HYPOGLYCEMIA AND HYPOCALCEMIA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Dr v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sowjanya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Bhanu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Senior resident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Screening schedule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76200">
              <a:lnSpc>
                <a:spcPct val="100000"/>
              </a:lnSpc>
              <a:spcBef>
                <a:spcPts val="720"/>
              </a:spcBef>
              <a:buNone/>
              <a:tabLst>
                <a:tab pos="588645" algn="l"/>
              </a:tabLst>
            </a:pPr>
            <a:r>
              <a:rPr lang="en-US" sz="2800" b="0" spc="2145" baseline="9259" dirty="0" smtClean="0">
                <a:solidFill>
                  <a:srgbClr val="D06248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Category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infants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90550" indent="-514350">
              <a:lnSpc>
                <a:spcPct val="100000"/>
              </a:lnSpc>
              <a:spcBef>
                <a:spcPts val="620"/>
              </a:spcBef>
              <a:buClr>
                <a:srgbClr val="D06248"/>
              </a:buClr>
              <a:buSzPct val="84000"/>
              <a:buFont typeface="+mj-lt"/>
              <a:buAutoNum type="arabicPeriod"/>
              <a:tabLst>
                <a:tab pos="588645" algn="l"/>
                <a:tab pos="589280" algn="l"/>
              </a:tabLst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 At </a:t>
            </a: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risk</a:t>
            </a:r>
            <a:r>
              <a:rPr lang="en-US" sz="2800" b="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neonates</a:t>
            </a:r>
          </a:p>
          <a:p>
            <a:pPr marL="589280" indent="-513080">
              <a:lnSpc>
                <a:spcPct val="100000"/>
              </a:lnSpc>
              <a:buClr>
                <a:srgbClr val="D06248"/>
              </a:buClr>
              <a:buSzPct val="84000"/>
              <a:buAutoNum type="arabicPeriod"/>
              <a:tabLst>
                <a:tab pos="588645" algn="l"/>
                <a:tab pos="589280" algn="l"/>
              </a:tabLst>
            </a:pP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Sick</a:t>
            </a:r>
            <a:r>
              <a:rPr lang="en-US" sz="2800" b="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infants</a:t>
            </a:r>
          </a:p>
          <a:p>
            <a:pPr marL="589280" marR="238760" indent="-513080">
              <a:lnSpc>
                <a:spcPct val="100000"/>
              </a:lnSpc>
              <a:spcBef>
                <a:spcPts val="620"/>
              </a:spcBef>
              <a:buClr>
                <a:srgbClr val="D06248"/>
              </a:buClr>
              <a:buSzPct val="84000"/>
              <a:buAutoNum type="arabicPeriod"/>
              <a:tabLst>
                <a:tab pos="588645" algn="l"/>
                <a:tab pos="589280" algn="l"/>
              </a:tabLst>
            </a:pP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Stable VLBW</a:t>
            </a:r>
            <a:r>
              <a:rPr lang="en-US" sz="2800" spc="-65" dirty="0" smtClean="0">
                <a:latin typeface="Times New Roman" pitchFamily="18" charset="0"/>
                <a:cs typeface="Times New Roman" pitchFamily="18" charset="0"/>
              </a:rPr>
              <a:t>4.</a:t>
            </a:r>
          </a:p>
          <a:p>
            <a:pPr marL="589280" marR="238760" indent="-513080">
              <a:lnSpc>
                <a:spcPct val="100000"/>
              </a:lnSpc>
              <a:spcBef>
                <a:spcPts val="620"/>
              </a:spcBef>
              <a:buClr>
                <a:srgbClr val="D06248"/>
              </a:buClr>
              <a:buSzPct val="84000"/>
              <a:buAutoNum type="arabicPeriod"/>
              <a:tabLst>
                <a:tab pos="588645" algn="l"/>
                <a:tab pos="589280" algn="l"/>
              </a:tabLst>
            </a:pP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infants  on</a:t>
            </a:r>
            <a:r>
              <a:rPr lang="en-US" sz="2800" b="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TPN</a:t>
            </a:r>
          </a:p>
          <a:p>
            <a:pPr marL="589280" indent="-513080">
              <a:lnSpc>
                <a:spcPct val="100000"/>
              </a:lnSpc>
              <a:buClr>
                <a:srgbClr val="D06248"/>
              </a:buClr>
              <a:buSzPct val="84000"/>
              <a:buAutoNum type="arabicPeriod"/>
              <a:tabLst>
                <a:tab pos="588645" algn="l"/>
                <a:tab pos="589280" algn="l"/>
              </a:tabLst>
            </a:pP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IDM</a:t>
            </a:r>
          </a:p>
          <a:p>
            <a:pPr marL="589280" indent="-513080">
              <a:lnSpc>
                <a:spcPct val="100000"/>
              </a:lnSpc>
              <a:buClr>
                <a:srgbClr val="D06248"/>
              </a:buClr>
              <a:buSzPct val="84000"/>
              <a:buAutoNum type="arabicPeriod"/>
              <a:tabLst>
                <a:tab pos="588645" algn="l"/>
                <a:tab pos="589280" algn="l"/>
              </a:tabLst>
            </a:pPr>
            <a:endParaRPr lang="en-US" sz="2800" b="0" spc="-10" dirty="0" smtClean="0">
              <a:latin typeface="Times New Roman" pitchFamily="18" charset="0"/>
              <a:cs typeface="Times New Roman" pitchFamily="18" charset="0"/>
            </a:endParaRPr>
          </a:p>
          <a:p>
            <a:pPr marL="589280" indent="-513080">
              <a:lnSpc>
                <a:spcPct val="100000"/>
              </a:lnSpc>
              <a:buClr>
                <a:srgbClr val="D06248"/>
              </a:buClr>
              <a:buSzPct val="84000"/>
              <a:buAutoNum type="arabicPeriod"/>
              <a:tabLst>
                <a:tab pos="588645" algn="l"/>
                <a:tab pos="589280" algn="l"/>
              </a:tabLst>
            </a:pPr>
            <a:r>
              <a:rPr lang="en-US" sz="2800" b="0" spc="-10" dirty="0" smtClean="0">
                <a:latin typeface="Times New Roman" pitchFamily="18" charset="0"/>
                <a:cs typeface="Times New Roman" pitchFamily="18" charset="0"/>
              </a:rPr>
              <a:t>Exchange</a:t>
            </a:r>
            <a:r>
              <a:rPr lang="en-US" sz="2800" b="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transfusion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63500">
              <a:lnSpc>
                <a:spcPct val="100000"/>
              </a:lnSpc>
              <a:spcBef>
                <a:spcPts val="720"/>
              </a:spcBef>
              <a:buNone/>
            </a:pPr>
            <a:r>
              <a:rPr lang="en-US" sz="2800" spc="285" dirty="0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schedule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3500">
              <a:lnSpc>
                <a:spcPct val="100000"/>
              </a:lnSpc>
              <a:spcBef>
                <a:spcPts val="620"/>
              </a:spcBef>
              <a:buFont typeface="Wingdings" pitchFamily="2" charset="2"/>
              <a:buChar char="Ø"/>
            </a:pPr>
            <a:r>
              <a:rPr lang="en-US" sz="2800" b="0" spc="484" dirty="0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sz="2800" b="0" spc="-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2, 6, 12, 24, 48, </a:t>
            </a:r>
            <a:r>
              <a:rPr lang="en-US" sz="2800" b="0" spc="-190" dirty="0" smtClean="0">
                <a:latin typeface="Times New Roman" pitchFamily="18" charset="0"/>
                <a:cs typeface="Times New Roman" pitchFamily="18" charset="0"/>
              </a:rPr>
              <a:t>72hrs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3500">
              <a:lnSpc>
                <a:spcPct val="100000"/>
              </a:lnSpc>
              <a:buFont typeface="Wingdings" pitchFamily="2" charset="2"/>
              <a:buChar char="Ø"/>
            </a:pPr>
            <a:r>
              <a:rPr lang="en-US" sz="2800" b="0" spc="240" dirty="0" smtClean="0">
                <a:latin typeface="Times New Roman" pitchFamily="18" charset="0"/>
                <a:cs typeface="Times New Roman" pitchFamily="18" charset="0"/>
              </a:rPr>
              <a:t>Every </a:t>
            </a: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6-8 </a:t>
            </a:r>
            <a:r>
              <a:rPr lang="en-US" sz="2800" b="0" spc="-2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spc="-5" dirty="0" err="1" smtClean="0">
                <a:latin typeface="Times New Roman" pitchFamily="18" charset="0"/>
                <a:cs typeface="Times New Roman" pitchFamily="18" charset="0"/>
              </a:rPr>
              <a:t>hrly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3500">
              <a:lnSpc>
                <a:spcPct val="100000"/>
              </a:lnSpc>
              <a:spcBef>
                <a:spcPts val="620"/>
              </a:spcBef>
              <a:buFont typeface="Wingdings" pitchFamily="2" charset="2"/>
              <a:buChar char="Ø"/>
            </a:pPr>
            <a:r>
              <a:rPr lang="en-US" sz="2800" b="0" spc="180" dirty="0" smtClean="0">
                <a:latin typeface="Times New Roman" pitchFamily="18" charset="0"/>
                <a:cs typeface="Times New Roman" pitchFamily="18" charset="0"/>
              </a:rPr>
              <a:t>Initial </a:t>
            </a:r>
            <a:r>
              <a:rPr lang="en-US" sz="2800" b="0" spc="5" dirty="0" smtClean="0">
                <a:latin typeface="Times New Roman" pitchFamily="18" charset="0"/>
                <a:cs typeface="Times New Roman" pitchFamily="18" charset="0"/>
              </a:rPr>
              <a:t>72 </a:t>
            </a: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hr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6-8</a:t>
            </a:r>
            <a:r>
              <a:rPr lang="en-US" sz="2800" b="0" spc="-2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spc="-5" dirty="0" err="1" smtClean="0">
                <a:latin typeface="Times New Roman" pitchFamily="18" charset="0"/>
                <a:cs typeface="Times New Roman" pitchFamily="18" charset="0"/>
              </a:rPr>
              <a:t>hrly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3500">
              <a:lnSpc>
                <a:spcPct val="100000"/>
              </a:lnSpc>
              <a:spcBef>
                <a:spcPts val="620"/>
              </a:spcBef>
              <a:buFont typeface="Wingdings" pitchFamily="2" charset="2"/>
              <a:buChar char="Ø"/>
            </a:pPr>
            <a:r>
              <a:rPr lang="en-US" sz="2800" b="0" spc="240" dirty="0" smtClean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72 </a:t>
            </a: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hrs: </a:t>
            </a:r>
            <a:r>
              <a:rPr lang="en-US" sz="2800" b="0" spc="-10" dirty="0" smtClean="0">
                <a:latin typeface="Times New Roman" pitchFamily="18" charset="0"/>
                <a:cs typeface="Times New Roman" pitchFamily="18" charset="0"/>
              </a:rPr>
              <a:t>Once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0" spc="-3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spc="-229" dirty="0" smtClean="0">
                <a:latin typeface="Times New Roman" pitchFamily="18" charset="0"/>
                <a:cs typeface="Times New Roman" pitchFamily="18" charset="0"/>
              </a:rPr>
              <a:t>day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3500">
              <a:lnSpc>
                <a:spcPct val="100000"/>
              </a:lnSpc>
              <a:buFont typeface="Wingdings" pitchFamily="2" charset="2"/>
              <a:buChar char="Ø"/>
            </a:pPr>
            <a:r>
              <a:rPr lang="en-US" sz="2800" b="0" spc="484" dirty="0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sz="2800" b="0" spc="-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3,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6, </a:t>
            </a: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12, 24,26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36550">
              <a:lnSpc>
                <a:spcPct val="100000"/>
              </a:lnSpc>
              <a:buNone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48</a:t>
            </a:r>
            <a:r>
              <a:rPr lang="en-US" sz="2800" b="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hrs</a:t>
            </a:r>
          </a:p>
          <a:p>
            <a:pPr marL="63500">
              <a:lnSpc>
                <a:spcPct val="100000"/>
              </a:lnSpc>
              <a:spcBef>
                <a:spcPts val="620"/>
              </a:spcBef>
              <a:buFont typeface="Wingdings" pitchFamily="2" charset="2"/>
              <a:buChar char="Ø"/>
            </a:pPr>
            <a:r>
              <a:rPr lang="en-US" sz="2800" b="0" spc="73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spc="-5" dirty="0" smtClean="0">
                <a:latin typeface="Times New Roman" pitchFamily="18" charset="0"/>
                <a:cs typeface="Times New Roman" pitchFamily="18" charset="0"/>
              </a:rPr>
              <a:t>hr after exchange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ETIOLOGY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3200" spc="-5" dirty="0" err="1" smtClean="0">
                <a:latin typeface="Times New Roman" pitchFamily="18" charset="0"/>
                <a:cs typeface="Times New Roman" pitchFamily="18" charset="0"/>
              </a:rPr>
              <a:t>Hyperinsulinemic</a:t>
            </a:r>
            <a:r>
              <a:rPr lang="en-US" sz="32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pc="-10" dirty="0" smtClean="0">
                <a:latin typeface="Times New Roman" pitchFamily="18" charset="0"/>
                <a:cs typeface="Times New Roman" pitchFamily="18" charset="0"/>
              </a:rPr>
              <a:t>hypoglycemia:</a:t>
            </a:r>
          </a:p>
          <a:p>
            <a:pPr marL="12700" marR="1163955">
              <a:lnSpc>
                <a:spcPct val="100800"/>
              </a:lnSpc>
              <a:spcBef>
                <a:spcPts val="80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  Major cause of persistent and recurrent </a:t>
            </a:r>
          </a:p>
          <a:p>
            <a:pPr marL="12700" marR="1163955">
              <a:lnSpc>
                <a:spcPct val="100800"/>
              </a:lnSpc>
              <a:spcBef>
                <a:spcPts val="80"/>
              </a:spcBef>
              <a:buNone/>
            </a:pPr>
            <a:r>
              <a:rPr lang="en-US" sz="28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   hypoglycemia</a:t>
            </a:r>
          </a:p>
          <a:p>
            <a:pPr marL="12700" marR="1163955">
              <a:lnSpc>
                <a:spcPct val="100800"/>
              </a:lnSpc>
              <a:spcBef>
                <a:spcPts val="80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 IDM: historically known mc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cause      </a:t>
            </a:r>
          </a:p>
          <a:p>
            <a:pPr marL="12700" marR="1163955">
              <a:lnSpc>
                <a:spcPct val="100800"/>
              </a:lnSpc>
              <a:spcBef>
                <a:spcPts val="80"/>
              </a:spcBef>
              <a:buNone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    Congenital/genetic: Mutation of pancreatic </a:t>
            </a:r>
          </a:p>
          <a:p>
            <a:pPr marL="12700" marR="1163955">
              <a:lnSpc>
                <a:spcPct val="100800"/>
              </a:lnSpc>
              <a:spcBef>
                <a:spcPts val="80"/>
              </a:spcBef>
              <a:buNone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beta cell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ATP  sensitive  K+ channel .        </a:t>
            </a:r>
          </a:p>
          <a:p>
            <a:pPr marL="12700" marR="1163955">
              <a:lnSpc>
                <a:spcPct val="100800"/>
              </a:lnSpc>
              <a:spcBef>
                <a:spcPts val="80"/>
              </a:spcBef>
              <a:buNone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     (ABCC8,KCNJ11 Encodes for SUR1,Kir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371600"/>
            <a:ext cx="8503920" cy="4727448"/>
          </a:xfrm>
        </p:spPr>
        <p:txBody>
          <a:bodyPr>
            <a:noAutofit/>
          </a:bodyPr>
          <a:lstStyle/>
          <a:p>
            <a:pPr marL="412750">
              <a:lnSpc>
                <a:spcPct val="100000"/>
              </a:lnSpc>
              <a:spcBef>
                <a:spcPts val="20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Birth</a:t>
            </a:r>
            <a:r>
              <a:rPr lang="en-US" sz="28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asphyxia,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12750" marR="649605">
              <a:lnSpc>
                <a:spcPct val="100400"/>
              </a:lnSpc>
              <a:spcBef>
                <a:spcPts val="10"/>
              </a:spcBef>
              <a:buFont typeface="Wingdings" pitchFamily="2" charset="2"/>
              <a:buChar char="Ø"/>
            </a:pP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Development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syndromes- Beckwith-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wiedemann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syndrome 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Erythroblastosis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12750" marR="2435860">
              <a:lnSpc>
                <a:spcPct val="100699"/>
              </a:lnSpc>
              <a:spcBef>
                <a:spcPts val="5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Maternal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tocolytic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drugs </a:t>
            </a:r>
            <a:r>
              <a:rPr lang="en-US" sz="2800" spc="-1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spc="-10" dirty="0" smtClean="0">
              <a:latin typeface="Times New Roman" pitchFamily="18" charset="0"/>
              <a:cs typeface="Times New Roman" pitchFamily="18" charset="0"/>
            </a:endParaRPr>
          </a:p>
          <a:p>
            <a:pPr marL="412750" marR="2435860">
              <a:lnSpc>
                <a:spcPct val="100699"/>
              </a:lnSpc>
              <a:spcBef>
                <a:spcPts val="5"/>
              </a:spcBef>
              <a:buFont typeface="Wingdings" pitchFamily="2" charset="2"/>
              <a:buChar char="Ø"/>
            </a:pPr>
            <a:r>
              <a:rPr lang="en-US" sz="2800" spc="-10" dirty="0" err="1" smtClean="0">
                <a:latin typeface="Times New Roman" pitchFamily="18" charset="0"/>
                <a:cs typeface="Times New Roman" pitchFamily="18" charset="0"/>
              </a:rPr>
              <a:t>Malpositioned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umbilical artery  catheter</a:t>
            </a:r>
          </a:p>
          <a:p>
            <a:pPr marL="412750" marR="2435860">
              <a:lnSpc>
                <a:spcPct val="100699"/>
              </a:lnSpc>
              <a:spcBef>
                <a:spcPts val="5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Abrupt cessation of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glucose</a:t>
            </a:r>
            <a:r>
              <a:rPr lang="en-US" sz="28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infusion.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12750">
              <a:lnSpc>
                <a:spcPct val="100000"/>
              </a:lnSpc>
              <a:spcBef>
                <a:spcPts val="20"/>
              </a:spcBef>
              <a:buFont typeface="Wingdings" pitchFamily="2" charset="2"/>
              <a:buChar char="Ø"/>
            </a:pP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exchange transfusion with high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BG</a:t>
            </a:r>
            <a:r>
              <a:rPr lang="en-US" sz="28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concentration.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12750" marR="5080">
              <a:lnSpc>
                <a:spcPct val="79800"/>
              </a:lnSpc>
              <a:spcBef>
                <a:spcPts val="470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Insulin producing tumors </a:t>
            </a:r>
            <a:r>
              <a:rPr lang="en-US" sz="2800" spc="-1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spc="-10" dirty="0" err="1" smtClean="0">
                <a:latin typeface="Times New Roman" pitchFamily="18" charset="0"/>
                <a:cs typeface="Times New Roman" pitchFamily="18" charset="0"/>
              </a:rPr>
              <a:t>nesidioblastosis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, islet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cell adenoma  or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dysmaturity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Decreased Production/Stores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1487805">
              <a:lnSpc>
                <a:spcPct val="100800"/>
              </a:lnSpc>
              <a:spcBef>
                <a:spcPts val="80"/>
              </a:spcBef>
              <a:buFont typeface="Wingdings" pitchFamily="2" charset="2"/>
              <a:buChar char="Ø"/>
            </a:pPr>
            <a:r>
              <a:rPr lang="en-US" sz="2400" spc="5" dirty="0" smtClean="0">
                <a:latin typeface="Georgia"/>
                <a:cs typeface="Georgia"/>
              </a:rPr>
              <a:t>P</a:t>
            </a:r>
            <a:r>
              <a:rPr lang="en-US" sz="2400" spc="-10" dirty="0" smtClean="0">
                <a:latin typeface="Georgia"/>
                <a:cs typeface="Georgia"/>
              </a:rPr>
              <a:t>r</a:t>
            </a:r>
            <a:r>
              <a:rPr lang="en-US" sz="2400" spc="10" dirty="0" smtClean="0">
                <a:latin typeface="Georgia"/>
                <a:cs typeface="Georgia"/>
              </a:rPr>
              <a:t>e</a:t>
            </a:r>
            <a:r>
              <a:rPr lang="en-US" sz="2400" spc="-5" dirty="0" smtClean="0">
                <a:latin typeface="Georgia"/>
                <a:cs typeface="Georgia"/>
              </a:rPr>
              <a:t>m</a:t>
            </a:r>
            <a:r>
              <a:rPr lang="en-US" sz="2400" dirty="0" smtClean="0">
                <a:latin typeface="Georgia"/>
                <a:cs typeface="Georgia"/>
              </a:rPr>
              <a:t>a</a:t>
            </a:r>
            <a:r>
              <a:rPr lang="en-US" sz="2400" spc="-5" dirty="0" smtClean="0">
                <a:latin typeface="Georgia"/>
                <a:cs typeface="Georgia"/>
              </a:rPr>
              <a:t>tur</a:t>
            </a:r>
            <a:r>
              <a:rPr lang="en-US" sz="2400" dirty="0" smtClean="0">
                <a:latin typeface="Georgia"/>
                <a:cs typeface="Georgia"/>
              </a:rPr>
              <a:t>i</a:t>
            </a:r>
            <a:r>
              <a:rPr lang="en-US" sz="2400" spc="-5" dirty="0" smtClean="0">
                <a:latin typeface="Georgia"/>
                <a:cs typeface="Georgia"/>
              </a:rPr>
              <a:t>ty  </a:t>
            </a:r>
          </a:p>
          <a:p>
            <a:pPr marL="12700" marR="1487805">
              <a:lnSpc>
                <a:spcPct val="100800"/>
              </a:lnSpc>
              <a:spcBef>
                <a:spcPts val="80"/>
              </a:spcBef>
              <a:buFont typeface="Wingdings" pitchFamily="2" charset="2"/>
              <a:buChar char="Ø"/>
            </a:pPr>
            <a:r>
              <a:rPr lang="en-US" sz="2400" spc="-5" dirty="0" smtClean="0">
                <a:latin typeface="Georgia"/>
                <a:cs typeface="Georgia"/>
              </a:rPr>
              <a:t> IUGR</a:t>
            </a:r>
            <a:endParaRPr lang="en-US" sz="2400" dirty="0" smtClean="0">
              <a:latin typeface="Georgia"/>
              <a:cs typeface="Georgia"/>
            </a:endParaRPr>
          </a:p>
          <a:p>
            <a:pPr marL="12700" marR="5080">
              <a:lnSpc>
                <a:spcPct val="100800"/>
              </a:lnSpc>
              <a:buFont typeface="Wingdings" pitchFamily="2" charset="2"/>
              <a:buChar char="Ø"/>
            </a:pPr>
            <a:r>
              <a:rPr lang="en-US" sz="2400" spc="-5" dirty="0" smtClean="0">
                <a:latin typeface="Georgia"/>
                <a:cs typeface="Georgia"/>
              </a:rPr>
              <a:t>Inadequate caloric intake</a:t>
            </a:r>
          </a:p>
          <a:p>
            <a:pPr marL="12700" marR="5080">
              <a:lnSpc>
                <a:spcPct val="100800"/>
              </a:lnSpc>
              <a:buFont typeface="Wingdings" pitchFamily="2" charset="2"/>
              <a:buChar char="Ø"/>
            </a:pPr>
            <a:r>
              <a:rPr lang="en-US" sz="2400" spc="-5" dirty="0" smtClean="0">
                <a:latin typeface="Georgia"/>
                <a:cs typeface="Georgia"/>
              </a:rPr>
              <a:t> </a:t>
            </a:r>
            <a:r>
              <a:rPr lang="en-US" sz="2400" dirty="0" smtClean="0">
                <a:latin typeface="Georgia"/>
                <a:cs typeface="Georgia"/>
              </a:rPr>
              <a:t>Delayed </a:t>
            </a:r>
            <a:r>
              <a:rPr lang="en-US" sz="2400" spc="-5" dirty="0" smtClean="0">
                <a:latin typeface="Georgia"/>
                <a:cs typeface="Georgia"/>
              </a:rPr>
              <a:t>onset of</a:t>
            </a:r>
            <a:r>
              <a:rPr lang="en-US" sz="2400" spc="-50" dirty="0" smtClean="0">
                <a:latin typeface="Georgia"/>
                <a:cs typeface="Georgia"/>
              </a:rPr>
              <a:t> </a:t>
            </a:r>
            <a:r>
              <a:rPr lang="en-US" sz="2400" dirty="0" smtClean="0">
                <a:latin typeface="Georgia"/>
                <a:cs typeface="Georgia"/>
              </a:rPr>
              <a:t>feeding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Increased Utilization or decreased production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7048"/>
            <a:ext cx="10747248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Georgia"/>
              <a:cs typeface="Georgia"/>
            </a:endParaRPr>
          </a:p>
          <a:p>
            <a:pPr marL="12700" marR="2407920">
              <a:lnSpc>
                <a:spcPct val="100600"/>
              </a:lnSpc>
              <a:spcBef>
                <a:spcPts val="85"/>
              </a:spcBef>
              <a:buFont typeface="Wingdings" pitchFamily="2" charset="2"/>
              <a:buChar char="Ø"/>
            </a:pPr>
            <a:r>
              <a:rPr lang="en-US" sz="2800" spc="-5" dirty="0" smtClean="0">
                <a:solidFill>
                  <a:srgbClr val="636A85"/>
                </a:solidFill>
                <a:latin typeface="Georgia"/>
                <a:cs typeface="Georgia"/>
              </a:rPr>
              <a:t>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Peri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-natal stress </a:t>
            </a:r>
          </a:p>
          <a:p>
            <a:pPr marL="12700" marR="2407920">
              <a:lnSpc>
                <a:spcPct val="100600"/>
              </a:lnSpc>
              <a:spcBef>
                <a:spcPts val="85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Exchange transfusion (reactive hypoglycemia   </a:t>
            </a:r>
          </a:p>
          <a:p>
            <a:pPr marL="12700" marR="2407920">
              <a:lnSpc>
                <a:spcPct val="100600"/>
              </a:lnSpc>
              <a:spcBef>
                <a:spcPts val="85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Endocrine</a:t>
            </a:r>
            <a:r>
              <a:rPr lang="en-US" sz="28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deficiency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ct val="1008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Defect in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carbohydrate and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AA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metabolism</a:t>
            </a:r>
          </a:p>
          <a:p>
            <a:pPr marL="12700" marR="5080">
              <a:lnSpc>
                <a:spcPct val="100800"/>
              </a:lnSpc>
              <a:buFont typeface="Wingdings" pitchFamily="2" charset="2"/>
              <a:buChar char="Ø"/>
            </a:pP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Polycythemia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Maternal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therapy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 beta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blocker causes prevention of    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   sympathetic stimulation of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glycogenolysis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DIAGNOSIS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SYMPTOMS: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Irritability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Tremors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Jitteriness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Exaggerated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Moros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reflex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Seizures,high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pitched cry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Lethargy,hypotonia,cyanosis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Poor feeding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METHODS OF BGL ESTIMATION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pPr marL="38100">
              <a:lnSpc>
                <a:spcPct val="100000"/>
              </a:lnSpc>
              <a:spcBef>
                <a:spcPts val="440"/>
              </a:spcBef>
              <a:buNone/>
            </a:pPr>
            <a:r>
              <a:rPr lang="en-US" sz="2800" b="1" u="sng" spc="185" dirty="0" smtClean="0">
                <a:latin typeface="Times New Roman" pitchFamily="18" charset="0"/>
                <a:cs typeface="Times New Roman" pitchFamily="18" charset="0"/>
              </a:rPr>
              <a:t>Reagent </a:t>
            </a:r>
            <a:r>
              <a:rPr lang="en-US" sz="2800" b="1" u="sng" spc="-5" dirty="0" smtClean="0">
                <a:latin typeface="Times New Roman" pitchFamily="18" charset="0"/>
                <a:cs typeface="Times New Roman" pitchFamily="18" charset="0"/>
              </a:rPr>
              <a:t>strips/</a:t>
            </a:r>
            <a:r>
              <a:rPr lang="en-US" sz="2800" b="1" u="sng" spc="-2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spc="-5" dirty="0" err="1" smtClean="0">
                <a:latin typeface="Times New Roman" pitchFamily="18" charset="0"/>
                <a:cs typeface="Times New Roman" pitchFamily="18" charset="0"/>
              </a:rPr>
              <a:t>Glucometer</a:t>
            </a:r>
            <a:r>
              <a:rPr lang="en-US" sz="2800" b="1" u="sng" spc="-5" dirty="0" smtClean="0">
                <a:latin typeface="Times New Roman" pitchFamily="18" charset="0"/>
                <a:cs typeface="Times New Roman" pitchFamily="18" charset="0"/>
              </a:rPr>
              <a:t>:-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12420">
              <a:spcBef>
                <a:spcPts val="280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Most widely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used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method, mainly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used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28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screening</a:t>
            </a:r>
            <a:endParaRPr lang="en-US" sz="2800" spc="-10" dirty="0">
              <a:latin typeface="Times New Roman" pitchFamily="18" charset="0"/>
              <a:cs typeface="Times New Roman" pitchFamily="18" charset="0"/>
            </a:endParaRPr>
          </a:p>
          <a:p>
            <a:pPr marL="312420">
              <a:spcBef>
                <a:spcPts val="280"/>
              </a:spcBef>
              <a:buFont typeface="Wingdings" pitchFamily="2" charset="2"/>
              <a:buChar char="Ø"/>
            </a:pPr>
            <a:r>
              <a:rPr lang="en-US" sz="2800" spc="615" baseline="1433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Measures whole blood glucose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level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which</a:t>
            </a:r>
          </a:p>
          <a:p>
            <a:pPr marL="585470" marR="30480" indent="-273050">
              <a:lnSpc>
                <a:spcPts val="2380"/>
              </a:lnSpc>
              <a:spcBef>
                <a:spcPts val="580"/>
              </a:spcBef>
              <a:buNone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15%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lower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than  plasma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value.</a:t>
            </a:r>
          </a:p>
          <a:p>
            <a:pPr marL="312420">
              <a:lnSpc>
                <a:spcPct val="100000"/>
              </a:lnSpc>
              <a:spcBef>
                <a:spcPts val="240"/>
              </a:spcBef>
              <a:buFont typeface="Wingdings" pitchFamily="2" charset="2"/>
              <a:buChar char="Ø"/>
            </a:pP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Unreliable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at the lower</a:t>
            </a:r>
            <a:r>
              <a:rPr lang="en-US" sz="28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values.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2420">
              <a:lnSpc>
                <a:spcPct val="100000"/>
              </a:lnSpc>
              <a:spcBef>
                <a:spcPts val="280"/>
              </a:spcBef>
              <a:buFont typeface="Wingdings" pitchFamily="2" charset="2"/>
              <a:buChar char="Ø"/>
            </a:pPr>
            <a:r>
              <a:rPr lang="en-US" sz="2800" spc="615" baseline="1433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Capillary samples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Heel</a:t>
            </a:r>
            <a:r>
              <a:rPr lang="en-US" sz="28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prick).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8100">
              <a:lnSpc>
                <a:spcPct val="100000"/>
              </a:lnSpc>
              <a:spcBef>
                <a:spcPts val="350"/>
              </a:spcBef>
              <a:buNone/>
            </a:pPr>
            <a:endParaRPr lang="en-US" sz="2800" dirty="0" smtClean="0">
              <a:latin typeface="Georgia"/>
              <a:cs typeface="Georgia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100">
              <a:lnSpc>
                <a:spcPct val="100000"/>
              </a:lnSpc>
              <a:spcBef>
                <a:spcPts val="350"/>
              </a:spcBef>
              <a:buNone/>
            </a:pPr>
            <a:r>
              <a:rPr lang="en-US" sz="2800" b="1" u="sng" spc="185" dirty="0" smtClean="0">
                <a:latin typeface="Times New Roman" pitchFamily="18" charset="0"/>
                <a:cs typeface="Times New Roman" pitchFamily="18" charset="0"/>
              </a:rPr>
              <a:t>Glucose </a:t>
            </a:r>
            <a:r>
              <a:rPr lang="en-US" sz="2800" b="1" u="sng" spc="-5" dirty="0" err="1" smtClean="0">
                <a:latin typeface="Times New Roman" pitchFamily="18" charset="0"/>
                <a:cs typeface="Times New Roman" pitchFamily="18" charset="0"/>
              </a:rPr>
              <a:t>oxidase</a:t>
            </a:r>
            <a:r>
              <a:rPr lang="en-US" sz="2800" b="1" u="sng" spc="-5" dirty="0" smtClean="0">
                <a:latin typeface="Times New Roman" pitchFamily="18" charset="0"/>
                <a:cs typeface="Times New Roman" pitchFamily="18" charset="0"/>
              </a:rPr>
              <a:t> (colorimetric)</a:t>
            </a:r>
            <a:r>
              <a:rPr lang="en-US" sz="2800" b="1" u="sng" spc="-2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spc="-5" dirty="0" smtClean="0">
                <a:latin typeface="Times New Roman" pitchFamily="18" charset="0"/>
                <a:cs typeface="Times New Roman" pitchFamily="18" charset="0"/>
              </a:rPr>
              <a:t>method:-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12420">
              <a:lnSpc>
                <a:spcPct val="100000"/>
              </a:lnSpc>
              <a:spcBef>
                <a:spcPts val="280"/>
              </a:spcBef>
              <a:buNone/>
            </a:pPr>
            <a:r>
              <a:rPr lang="en-US" sz="2800" spc="615" baseline="1433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Used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laboratories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2420">
              <a:lnSpc>
                <a:spcPct val="100000"/>
              </a:lnSpc>
              <a:spcBef>
                <a:spcPts val="290"/>
              </a:spcBef>
              <a:buNone/>
            </a:pPr>
            <a:r>
              <a:rPr lang="en-US" sz="2800" spc="615" baseline="16129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reliable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accurate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method</a:t>
            </a:r>
          </a:p>
          <a:p>
            <a:pPr marL="312420">
              <a:lnSpc>
                <a:spcPct val="100000"/>
              </a:lnSpc>
              <a:spcBef>
                <a:spcPts val="29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8100">
              <a:lnSpc>
                <a:spcPct val="100000"/>
              </a:lnSpc>
              <a:spcBef>
                <a:spcPts val="350"/>
              </a:spcBef>
              <a:buNone/>
            </a:pPr>
            <a:r>
              <a:rPr lang="en-US" sz="2800" b="1" u="sng" spc="185" dirty="0" smtClean="0">
                <a:latin typeface="Times New Roman" pitchFamily="18" charset="0"/>
                <a:cs typeface="Times New Roman" pitchFamily="18" charset="0"/>
              </a:rPr>
              <a:t>Glucose </a:t>
            </a:r>
            <a:r>
              <a:rPr lang="en-US" sz="2800" b="1" u="sng" spc="-5" dirty="0" smtClean="0">
                <a:latin typeface="Times New Roman" pitchFamily="18" charset="0"/>
                <a:cs typeface="Times New Roman" pitchFamily="18" charset="0"/>
              </a:rPr>
              <a:t>electrode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b="1" u="sng" spc="-5" dirty="0" smtClean="0">
                <a:latin typeface="Times New Roman" pitchFamily="18" charset="0"/>
                <a:cs typeface="Times New Roman" pitchFamily="18" charset="0"/>
              </a:rPr>
              <a:t>Blood gas</a:t>
            </a:r>
            <a:r>
              <a:rPr lang="en-US" sz="2800" b="1" u="sng" spc="-2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spc="-10" dirty="0" err="1" smtClean="0">
                <a:latin typeface="Times New Roman" pitchFamily="18" charset="0"/>
                <a:cs typeface="Times New Roman" pitchFamily="18" charset="0"/>
              </a:rPr>
              <a:t>analyser</a:t>
            </a:r>
            <a:r>
              <a:rPr lang="en-US" sz="2800" b="1" u="sng" spc="-10" dirty="0" smtClean="0">
                <a:latin typeface="Times New Roman" pitchFamily="18" charset="0"/>
                <a:cs typeface="Times New Roman" pitchFamily="18" charset="0"/>
              </a:rPr>
              <a:t>):-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12420">
              <a:lnSpc>
                <a:spcPct val="100000"/>
              </a:lnSpc>
              <a:spcBef>
                <a:spcPts val="280"/>
              </a:spcBef>
              <a:buNone/>
            </a:pPr>
            <a:r>
              <a:rPr lang="en-US" sz="2800" spc="615" baseline="16129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Minimal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volume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blood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required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11150" marR="30480" indent="-273050">
              <a:lnSpc>
                <a:spcPts val="2910"/>
              </a:lnSpc>
              <a:spcBef>
                <a:spcPts val="470"/>
              </a:spcBef>
            </a:pPr>
            <a:r>
              <a:rPr lang="en-US" spc="300" dirty="0" smtClean="0">
                <a:latin typeface="Times New Roman" pitchFamily="18" charset="0"/>
                <a:cs typeface="Times New Roman" pitchFamily="18" charset="0"/>
              </a:rPr>
              <a:t>Goal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of current management is to anticipate </a:t>
            </a:r>
            <a:r>
              <a:rPr lang="en-US" spc="-39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495" dirty="0" smtClean="0">
                <a:latin typeface="Times New Roman" pitchFamily="18" charset="0"/>
                <a:cs typeface="Times New Roman" pitchFamily="18" charset="0"/>
              </a:rPr>
              <a:t>a n d    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prevent hypoglycemia rather than</a:t>
            </a:r>
            <a:r>
              <a:rPr lang="en-US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treatment.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8100">
              <a:lnSpc>
                <a:spcPct val="100000"/>
              </a:lnSpc>
              <a:spcBef>
                <a:spcPts val="310"/>
              </a:spcBef>
              <a:buNone/>
            </a:pPr>
            <a:r>
              <a:rPr lang="en-US" spc="95" dirty="0" smtClean="0">
                <a:latin typeface="Times New Roman" pitchFamily="18" charset="0"/>
                <a:cs typeface="Times New Roman" pitchFamily="18" charset="0"/>
              </a:rPr>
              <a:t>    Asymptomatic:-</a:t>
            </a:r>
            <a:r>
              <a:rPr lang="en-US" spc="120" dirty="0" smtClean="0">
                <a:latin typeface="Times New Roman" pitchFamily="18" charset="0"/>
                <a:cs typeface="Times New Roman" pitchFamily="18" charset="0"/>
              </a:rPr>
              <a:t>BGL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20-45</a:t>
            </a:r>
            <a:r>
              <a:rPr lang="en-US" spc="-1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mg/dl: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lang="en-US" sz="2600" spc="-5" dirty="0" smtClean="0">
                <a:latin typeface="Times New Roman" pitchFamily="18" charset="0"/>
                <a:cs typeface="Times New Roman" pitchFamily="18" charset="0"/>
              </a:rPr>
              <a:t>Trial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600" spc="-5" dirty="0" smtClean="0">
                <a:latin typeface="Times New Roman" pitchFamily="18" charset="0"/>
                <a:cs typeface="Times New Roman" pitchFamily="18" charset="0"/>
              </a:rPr>
              <a:t>feed and </a:t>
            </a:r>
            <a:r>
              <a:rPr lang="en-US" sz="2600" spc="-10" dirty="0" smtClean="0"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2600" spc="-5" dirty="0" smtClean="0">
                <a:latin typeface="Times New Roman" pitchFamily="18" charset="0"/>
                <a:cs typeface="Times New Roman" pitchFamily="18" charset="0"/>
              </a:rPr>
              <a:t>BGL after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hr</a:t>
            </a: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600" spc="-5" dirty="0" smtClean="0"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BGL </a:t>
            </a:r>
            <a:r>
              <a:rPr lang="en-US" sz="2600" spc="-5" dirty="0" smtClean="0">
                <a:latin typeface="Times New Roman" pitchFamily="18" charset="0"/>
                <a:cs typeface="Times New Roman" pitchFamily="18" charset="0"/>
              </a:rPr>
              <a:t>&gt;45,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600" spc="-5" dirty="0" err="1" smtClean="0">
                <a:latin typeface="Times New Roman" pitchFamily="18" charset="0"/>
                <a:cs typeface="Times New Roman" pitchFamily="18" charset="0"/>
              </a:rPr>
              <a:t>hrly</a:t>
            </a:r>
            <a:r>
              <a:rPr lang="en-US" sz="2600" spc="-5" dirty="0" smtClean="0">
                <a:latin typeface="Times New Roman" pitchFamily="18" charset="0"/>
                <a:cs typeface="Times New Roman" pitchFamily="18" charset="0"/>
              </a:rPr>
              <a:t> feed with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600" spc="-5" dirty="0" err="1" smtClean="0">
                <a:latin typeface="Times New Roman" pitchFamily="18" charset="0"/>
                <a:cs typeface="Times New Roman" pitchFamily="18" charset="0"/>
              </a:rPr>
              <a:t>hrly</a:t>
            </a:r>
            <a:r>
              <a:rPr lang="en-US" sz="2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BGL for </a:t>
            </a:r>
            <a:r>
              <a:rPr lang="en-US" sz="2600" spc="-5" dirty="0" smtClean="0">
                <a:latin typeface="Times New Roman" pitchFamily="18" charset="0"/>
                <a:cs typeface="Times New Roman" pitchFamily="18" charset="0"/>
              </a:rPr>
              <a:t>48</a:t>
            </a:r>
            <a:r>
              <a:rPr lang="en-US" sz="2600" spc="-145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12700">
              <a:lnSpc>
                <a:spcPct val="100000"/>
              </a:lnSpc>
              <a:spcBef>
                <a:spcPts val="290"/>
              </a:spcBef>
              <a:buNone/>
            </a:pPr>
            <a:r>
              <a:rPr lang="en-US" sz="2600" spc="-145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600" spc="-5" dirty="0" smtClean="0">
                <a:latin typeface="Times New Roman" pitchFamily="18" charset="0"/>
                <a:cs typeface="Times New Roman" pitchFamily="18" charset="0"/>
              </a:rPr>
              <a:t>hrs.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906144">
              <a:lnSpc>
                <a:spcPts val="2370"/>
              </a:lnSpc>
              <a:spcBef>
                <a:spcPts val="580"/>
              </a:spcBef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600" spc="-5" dirty="0" smtClean="0"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BGL </a:t>
            </a:r>
            <a:r>
              <a:rPr lang="en-US" sz="2600" spc="-5" dirty="0" smtClean="0">
                <a:latin typeface="Times New Roman" pitchFamily="18" charset="0"/>
                <a:cs typeface="Times New Roman" pitchFamily="18" charset="0"/>
              </a:rPr>
              <a:t>&lt;45, confirm with lab report </a:t>
            </a:r>
            <a:r>
              <a:rPr lang="en-US" sz="2600" spc="-10" dirty="0" smtClean="0">
                <a:latin typeface="Times New Roman" pitchFamily="18" charset="0"/>
                <a:cs typeface="Times New Roman" pitchFamily="18" charset="0"/>
              </a:rPr>
              <a:t>and  </a:t>
            </a:r>
          </a:p>
          <a:p>
            <a:pPr marL="12700" marR="906144">
              <a:lnSpc>
                <a:spcPts val="2370"/>
              </a:lnSpc>
              <a:spcBef>
                <a:spcPts val="580"/>
              </a:spcBef>
              <a:buNone/>
            </a:pPr>
            <a:r>
              <a:rPr lang="en-US" sz="2600" spc="-10" dirty="0" smtClean="0">
                <a:latin typeface="Times New Roman" pitchFamily="18" charset="0"/>
                <a:cs typeface="Times New Roman" pitchFamily="18" charset="0"/>
              </a:rPr>
              <a:t>    management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is as for </a:t>
            </a:r>
            <a:r>
              <a:rPr lang="en-US" sz="2600" spc="-5" smtClean="0">
                <a:latin typeface="Times New Roman" pitchFamily="18" charset="0"/>
                <a:cs typeface="Times New Roman" pitchFamily="18" charset="0"/>
              </a:rPr>
              <a:t>symptomatic</a:t>
            </a:r>
            <a:r>
              <a:rPr lang="en-US" sz="2600" spc="-100" smtClean="0">
                <a:latin typeface="Times New Roman" pitchFamily="18" charset="0"/>
                <a:cs typeface="Times New Roman" pitchFamily="18" charset="0"/>
              </a:rPr>
              <a:t>  hypoglycemia</a:t>
            </a:r>
            <a:endParaRPr lang="en-US" sz="2600" spc="-1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906144">
              <a:lnSpc>
                <a:spcPts val="2370"/>
              </a:lnSpc>
              <a:spcBef>
                <a:spcPts val="580"/>
              </a:spcBef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6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18235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  <a:buFont typeface="Wingdings" pitchFamily="2" charset="2"/>
              <a:buChar char="Ø"/>
            </a:pPr>
            <a:r>
              <a:rPr lang="en-US" sz="2800" spc="120" dirty="0" smtClean="0">
                <a:latin typeface="Times New Roman" pitchFamily="18" charset="0"/>
                <a:cs typeface="Times New Roman" pitchFamily="18" charset="0"/>
              </a:rPr>
              <a:t>BGL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&lt;20</a:t>
            </a:r>
            <a:r>
              <a:rPr lang="en-US" sz="2800" spc="-1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mg/dl:</a:t>
            </a:r>
          </a:p>
          <a:p>
            <a:pPr marL="12700">
              <a:lnSpc>
                <a:spcPct val="100000"/>
              </a:lnSpc>
              <a:spcBef>
                <a:spcPts val="380"/>
              </a:spcBef>
              <a:buNone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   Start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treatment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with IV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glucose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  <a:buNone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   Goal: &gt;45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first 24 hr and &gt;50</a:t>
            </a:r>
            <a:r>
              <a:rPr lang="en-US" sz="28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thereafter.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8100">
              <a:lnSpc>
                <a:spcPct val="100000"/>
              </a:lnSpc>
              <a:spcBef>
                <a:spcPts val="100"/>
              </a:spcBef>
              <a:buNone/>
            </a:pPr>
            <a:endParaRPr sz="2700">
              <a:latin typeface="Georgia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8659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endParaRPr lang="en-US" dirty="0" smtClean="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11150" marR="222250" indent="-273050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Ø"/>
            </a:pPr>
            <a:r>
              <a:rPr lang="en-US" sz="2800" spc="110" dirty="0" smtClean="0">
                <a:latin typeface="Times New Roman" pitchFamily="18" charset="0"/>
                <a:cs typeface="Times New Roman" pitchFamily="18" charset="0"/>
              </a:rPr>
              <a:t>Hypoglycemia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most common</a:t>
            </a:r>
            <a:r>
              <a:rPr lang="en-US" sz="2800" spc="-1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75" dirty="0" smtClean="0">
                <a:latin typeface="Times New Roman" pitchFamily="18" charset="0"/>
                <a:cs typeface="Times New Roman" pitchFamily="18" charset="0"/>
              </a:rPr>
              <a:t>metabolic 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problem in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neonates.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1150" marR="30480" indent="-273050">
              <a:lnSpc>
                <a:spcPct val="100000"/>
              </a:lnSpc>
              <a:spcBef>
                <a:spcPts val="670"/>
              </a:spcBef>
              <a:buFont typeface="Wingdings" pitchFamily="2" charset="2"/>
              <a:buChar char="Ø"/>
            </a:pPr>
            <a:r>
              <a:rPr lang="en-US" sz="2800" spc="135" dirty="0" smtClean="0">
                <a:latin typeface="Times New Roman" pitchFamily="18" charset="0"/>
                <a:cs typeface="Times New Roman" pitchFamily="18" charset="0"/>
              </a:rPr>
              <a:t>Persistent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hypoglycemia is most likely</a:t>
            </a:r>
            <a:r>
              <a:rPr lang="en-US" sz="2800" spc="-1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55" dirty="0" smtClean="0">
                <a:latin typeface="Times New Roman" pitchFamily="18" charset="0"/>
                <a:cs typeface="Times New Roman" pitchFamily="18" charset="0"/>
              </a:rPr>
              <a:t>associated 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with endocrine disorders and possible neurologic 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sequelae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Symptomatic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27050" marR="1394460" indent="-514350">
              <a:lnSpc>
                <a:spcPct val="100000"/>
              </a:lnSpc>
              <a:spcBef>
                <a:spcPts val="680"/>
              </a:spcBef>
              <a:buClr>
                <a:srgbClr val="D06248"/>
              </a:buClr>
              <a:buSzPct val="85185"/>
              <a:buAutoNum type="arabicPeriod"/>
              <a:tabLst>
                <a:tab pos="526415" algn="l"/>
                <a:tab pos="527050" algn="l"/>
              </a:tabLst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Urgent treatment: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ml/kg of 10%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D/W 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(200mg/kg) over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minute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27050" indent="-514350">
              <a:lnSpc>
                <a:spcPct val="100000"/>
              </a:lnSpc>
              <a:spcBef>
                <a:spcPts val="670"/>
              </a:spcBef>
              <a:buClr>
                <a:srgbClr val="D06248"/>
              </a:buClr>
              <a:buSzPct val="85185"/>
              <a:buAutoNum type="arabicPeriod"/>
              <a:tabLst>
                <a:tab pos="526415" algn="l"/>
                <a:tab pos="527050" algn="l"/>
              </a:tabLst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Continuing therapy: Start GIR @6-8</a:t>
            </a:r>
            <a:r>
              <a:rPr lang="en-US" sz="28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mg/kg/min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465455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Ø"/>
            </a:pP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Recheck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BGL 15-30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minute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after bolus, then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hrly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12700" marR="465455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   until 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stable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Additional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bolus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2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ml/kg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may be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needed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ct val="100000"/>
              </a:lnSpc>
              <a:spcBef>
                <a:spcPts val="550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BGL is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stable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&amp; in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normal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range, feeding may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be       </a:t>
            </a:r>
          </a:p>
          <a:p>
            <a:pPr marL="12700" marR="5080">
              <a:lnSpc>
                <a:spcPct val="100000"/>
              </a:lnSpc>
              <a:spcBef>
                <a:spcPts val="550"/>
              </a:spcBef>
              <a:buNone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started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GIR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may be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tapered</a:t>
            </a:r>
            <a:r>
              <a:rPr lang="en-US" sz="2800" spc="-10" dirty="0" smtClean="0">
                <a:solidFill>
                  <a:srgbClr val="636A85"/>
                </a:solidFill>
                <a:latin typeface="Georgia"/>
                <a:cs typeface="Georgia"/>
              </a:rPr>
              <a:t>.</a:t>
            </a:r>
            <a:endParaRPr lang="en-US" sz="2800" dirty="0" smtClean="0">
              <a:latin typeface="Georgia"/>
              <a:cs typeface="Georgia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Refractory and prolonged hypoglycemia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11150" marR="81915" indent="-273050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Ø"/>
            </a:pPr>
            <a:r>
              <a:rPr lang="en-US" sz="2400" spc="120" dirty="0" smtClean="0">
                <a:latin typeface="Times New Roman" pitchFamily="18" charset="0"/>
                <a:cs typeface="Times New Roman" pitchFamily="18" charset="0"/>
              </a:rPr>
              <a:t>Refractory: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GIR requirement of &gt;12</a:t>
            </a:r>
            <a:r>
              <a:rPr lang="en-US" sz="24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70" dirty="0" smtClean="0">
                <a:latin typeface="Times New Roman" pitchFamily="18" charset="0"/>
                <a:cs typeface="Times New Roman" pitchFamily="18" charset="0"/>
              </a:rPr>
              <a:t>mg/kg/min 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for &gt;24</a:t>
            </a:r>
            <a:r>
              <a:rPr lang="en-US" sz="24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hrs.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11150" marR="30480" indent="-273050">
              <a:lnSpc>
                <a:spcPct val="100000"/>
              </a:lnSpc>
              <a:spcBef>
                <a:spcPts val="670"/>
              </a:spcBef>
              <a:buFont typeface="Wingdings" pitchFamily="2" charset="2"/>
              <a:buChar char="Ø"/>
            </a:pPr>
            <a:r>
              <a:rPr lang="en-US" sz="2400" spc="65" dirty="0" smtClean="0">
                <a:latin typeface="Times New Roman" pitchFamily="18" charset="0"/>
                <a:cs typeface="Times New Roman" pitchFamily="18" charset="0"/>
              </a:rPr>
              <a:t>Prolonged/Persistent: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Unstable BGL beyond</a:t>
            </a:r>
            <a:r>
              <a:rPr lang="en-US" sz="2400" spc="-1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00" dirty="0" smtClean="0">
                <a:latin typeface="Times New Roman" pitchFamily="18" charset="0"/>
                <a:cs typeface="Times New Roman" pitchFamily="18" charset="0"/>
              </a:rPr>
              <a:t>5 – 7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days.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8100">
              <a:lnSpc>
                <a:spcPct val="100000"/>
              </a:lnSpc>
              <a:spcBef>
                <a:spcPts val="680"/>
              </a:spcBef>
              <a:buNone/>
            </a:pPr>
            <a:r>
              <a:rPr lang="en-US" sz="2400" spc="160" dirty="0" smtClean="0">
                <a:latin typeface="Times New Roman" pitchFamily="18" charset="0"/>
                <a:cs typeface="Times New Roman" pitchFamily="18" charset="0"/>
              </a:rPr>
              <a:t>   Causes:-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11785">
              <a:lnSpc>
                <a:spcPct val="100000"/>
              </a:lnSpc>
              <a:spcBef>
                <a:spcPts val="550"/>
              </a:spcBef>
              <a:buNone/>
            </a:pPr>
            <a:r>
              <a:rPr lang="en-US" sz="2400" spc="615" baseline="1612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615" baseline="16129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spc="-10" dirty="0" err="1" smtClean="0">
                <a:latin typeface="Times New Roman" pitchFamily="18" charset="0"/>
                <a:cs typeface="Times New Roman" pitchFamily="18" charset="0"/>
              </a:rPr>
              <a:t>Hyperinsulinemic</a:t>
            </a:r>
            <a:r>
              <a:rPr lang="en-US" sz="24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hypoglycemia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11785">
              <a:lnSpc>
                <a:spcPct val="100000"/>
              </a:lnSpc>
              <a:spcBef>
                <a:spcPts val="550"/>
              </a:spcBef>
              <a:buNone/>
            </a:pPr>
            <a:r>
              <a:rPr lang="en-US" sz="2400" spc="615" baseline="1612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615" baseline="16129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Congenital 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hypopituitarism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,  hypothalamic</a:t>
            </a:r>
            <a:r>
              <a:rPr lang="en-US" sz="24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deficiency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11785">
              <a:lnSpc>
                <a:spcPct val="100000"/>
              </a:lnSpc>
              <a:spcBef>
                <a:spcPts val="550"/>
              </a:spcBef>
              <a:buNone/>
            </a:pPr>
            <a:r>
              <a:rPr lang="en-US" sz="2400" spc="615" baseline="1612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615" baseline="16129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Adrenal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insufficiency, epinephrine</a:t>
            </a:r>
            <a:r>
              <a:rPr lang="en-US" sz="24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deficiency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11785">
              <a:lnSpc>
                <a:spcPct val="100000"/>
              </a:lnSpc>
              <a:spcBef>
                <a:spcPts val="540"/>
              </a:spcBef>
              <a:buNone/>
            </a:pPr>
            <a:r>
              <a:rPr lang="en-US" sz="2400" spc="615" baseline="1433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615" baseline="1433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GSD, </a:t>
            </a:r>
            <a:r>
              <a:rPr lang="en-US" sz="2400" spc="-10" dirty="0" err="1" smtClean="0">
                <a:latin typeface="Times New Roman" pitchFamily="18" charset="0"/>
                <a:cs typeface="Times New Roman" pitchFamily="18" charset="0"/>
              </a:rPr>
              <a:t>galactosemia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, fructose</a:t>
            </a:r>
            <a:r>
              <a:rPr lang="en-US" sz="24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0" dirty="0" err="1" smtClean="0">
                <a:latin typeface="Times New Roman" pitchFamily="18" charset="0"/>
                <a:cs typeface="Times New Roman" pitchFamily="18" charset="0"/>
              </a:rPr>
              <a:t>intolenrance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11785">
              <a:lnSpc>
                <a:spcPct val="100000"/>
              </a:lnSpc>
              <a:spcBef>
                <a:spcPts val="550"/>
              </a:spcBef>
              <a:buNone/>
            </a:pPr>
            <a:r>
              <a:rPr lang="en-US" sz="2400" spc="615" baseline="1433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61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Defects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in AA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metabolism </a:t>
            </a:r>
            <a:r>
              <a:rPr lang="en-US" sz="2400" spc="-1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-MSUD,</a:t>
            </a:r>
            <a:r>
              <a:rPr lang="en-US" sz="24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tyrosinemia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11785">
              <a:lnSpc>
                <a:spcPct val="100000"/>
              </a:lnSpc>
              <a:spcBef>
                <a:spcPts val="550"/>
              </a:spcBef>
              <a:buNone/>
            </a:pPr>
            <a:r>
              <a:rPr lang="en-US" sz="2400" spc="615" baseline="1433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61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Polycythemia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7048"/>
            <a:ext cx="10442448" cy="4572000"/>
          </a:xfrm>
        </p:spPr>
        <p:txBody>
          <a:bodyPr>
            <a:normAutofit/>
          </a:bodyPr>
          <a:lstStyle/>
          <a:p>
            <a:pPr marL="311150" marR="2006600" indent="-273050">
              <a:lnSpc>
                <a:spcPts val="2400"/>
              </a:lnSpc>
              <a:spcBef>
                <a:spcPts val="680"/>
              </a:spcBef>
              <a:buFont typeface="Wingdings" pitchFamily="2" charset="2"/>
              <a:buChar char="Ø"/>
            </a:pPr>
            <a:r>
              <a:rPr lang="en-US" sz="2400" spc="155" dirty="0" smtClean="0">
                <a:latin typeface="Times New Roman" pitchFamily="18" charset="0"/>
                <a:cs typeface="Times New Roman" pitchFamily="18" charset="0"/>
              </a:rPr>
              <a:t>Critical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lab sample: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Evaluation requires drawing blood for</a:t>
            </a:r>
          </a:p>
          <a:p>
            <a:pPr marL="311150" marR="2006600" indent="-273050">
              <a:lnSpc>
                <a:spcPts val="2400"/>
              </a:lnSpc>
              <a:spcBef>
                <a:spcPts val="680"/>
              </a:spcBef>
              <a:buNone/>
            </a:pP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    insulin ,</a:t>
            </a:r>
            <a:r>
              <a:rPr lang="en-US" sz="2400" spc="-10" dirty="0" err="1" smtClean="0">
                <a:latin typeface="Times New Roman" pitchFamily="18" charset="0"/>
                <a:cs typeface="Times New Roman" pitchFamily="18" charset="0"/>
              </a:rPr>
              <a:t>cortisol,aminoacids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  when glucose </a:t>
            </a:r>
            <a:r>
              <a:rPr lang="en-US" sz="2400" spc="-10" dirty="0" err="1" smtClean="0">
                <a:latin typeface="Times New Roman" pitchFamily="18" charset="0"/>
                <a:cs typeface="Times New Roman" pitchFamily="18" charset="0"/>
              </a:rPr>
              <a:t>levelis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 &lt;40mg/dl</a:t>
            </a:r>
            <a:endParaRPr lang="en-US" sz="2400" spc="-10" dirty="0">
              <a:latin typeface="Times New Roman" pitchFamily="18" charset="0"/>
              <a:cs typeface="Times New Roman" pitchFamily="18" charset="0"/>
            </a:endParaRPr>
          </a:p>
          <a:p>
            <a:pPr marL="311150" marR="2006600" indent="-273050">
              <a:lnSpc>
                <a:spcPts val="2400"/>
              </a:lnSpc>
              <a:spcBef>
                <a:spcPts val="680"/>
              </a:spcBef>
              <a:buFont typeface="Wingdings" pitchFamily="2" charset="2"/>
              <a:buChar char="Ø"/>
            </a:pPr>
            <a:r>
              <a:rPr lang="en-US" sz="2400" spc="817" baseline="1587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Glucose</a:t>
            </a:r>
          </a:p>
          <a:p>
            <a:pPr marL="311785">
              <a:lnSpc>
                <a:spcPct val="100000"/>
              </a:lnSpc>
              <a:spcBef>
                <a:spcPts val="20"/>
              </a:spcBef>
              <a:buNone/>
            </a:pPr>
            <a:r>
              <a:rPr lang="en-US" sz="2400" spc="56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569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569" baseline="1587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Insulin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(&gt;2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micro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U/ml</a:t>
            </a:r>
            <a:r>
              <a:rPr lang="en-US" sz="2400" spc="1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diagnostic)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11785">
              <a:lnSpc>
                <a:spcPct val="100000"/>
              </a:lnSpc>
              <a:spcBef>
                <a:spcPts val="20"/>
              </a:spcBef>
              <a:buNone/>
            </a:pPr>
            <a:r>
              <a:rPr lang="en-US" sz="2400" spc="569" baseline="1587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569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569" baseline="15873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I:G ratio during hypoglycemia</a:t>
            </a:r>
            <a:r>
              <a:rPr lang="en-US" sz="2400" spc="1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&gt;0.3-0.5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11785">
              <a:lnSpc>
                <a:spcPct val="100000"/>
              </a:lnSpc>
              <a:spcBef>
                <a:spcPts val="20"/>
              </a:spcBef>
              <a:buFont typeface="Symbol"/>
              <a:buChar char=" 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Beta 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hydroxy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butyrate and FFA</a:t>
            </a:r>
            <a:r>
              <a:rPr lang="en-US" sz="2400" spc="1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levels</a:t>
            </a:r>
          </a:p>
          <a:p>
            <a:pPr marL="311785">
              <a:lnSpc>
                <a:spcPct val="100000"/>
              </a:lnSpc>
              <a:spcBef>
                <a:spcPts val="20"/>
              </a:spcBef>
              <a:buFont typeface="Symbol"/>
              <a:buChar char=" 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Cortisol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to screen the integrity of HPA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Georgia"/>
                <a:cs typeface="Georgia"/>
              </a:rPr>
              <a:t>axis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11150" marR="616585" indent="-273050">
              <a:lnSpc>
                <a:spcPts val="24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spc="484" dirty="0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insulin level is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normal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for blood glucose </a:t>
            </a:r>
            <a:r>
              <a:rPr lang="en-US" sz="2800" spc="-175" dirty="0" smtClean="0">
                <a:latin typeface="Times New Roman" pitchFamily="18" charset="0"/>
                <a:cs typeface="Times New Roman" pitchFamily="18" charset="0"/>
              </a:rPr>
              <a:t>consider    </a:t>
            </a:r>
          </a:p>
          <a:p>
            <a:pPr marL="311150" marR="616585" indent="-273050">
              <a:lnSpc>
                <a:spcPts val="2400"/>
              </a:lnSpc>
              <a:spcBef>
                <a:spcPts val="600"/>
              </a:spcBef>
              <a:buNone/>
            </a:pPr>
            <a:r>
              <a:rPr lang="en-US" sz="2800" spc="-175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additional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testing: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1785">
              <a:lnSpc>
                <a:spcPct val="100000"/>
              </a:lnSpc>
              <a:spcBef>
                <a:spcPts val="30"/>
              </a:spcBef>
              <a:buFont typeface="Wingdings" pitchFamily="2" charset="2"/>
              <a:buChar char="Ø"/>
            </a:pPr>
            <a:r>
              <a:rPr lang="en-US" sz="2800" spc="569" baseline="1587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GH,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ACTH,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T4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&amp;TSH, Glucagon,</a:t>
            </a:r>
            <a:r>
              <a:rPr lang="en-US" sz="2800" spc="1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Cortisol</a:t>
            </a:r>
            <a:r>
              <a:rPr lang="en-US" sz="2800" spc="569" baseline="1587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Plasma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AA, Blood NH3, Blood lactate</a:t>
            </a:r>
            <a:r>
              <a:rPr lang="en-US" sz="2800" spc="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level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1785">
              <a:lnSpc>
                <a:spcPct val="100000"/>
              </a:lnSpc>
              <a:spcBef>
                <a:spcPts val="20"/>
              </a:spcBef>
              <a:buFont typeface="Wingdings" pitchFamily="2" charset="2"/>
              <a:buChar char="Ø"/>
            </a:pPr>
            <a:r>
              <a:rPr lang="en-US" sz="2800" spc="569" baseline="1587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Urine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ketones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, reducing substance,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AA,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organic</a:t>
            </a:r>
            <a:r>
              <a:rPr lang="en-US" sz="2800" spc="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acids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1785">
              <a:lnSpc>
                <a:spcPct val="100000"/>
              </a:lnSpc>
              <a:spcBef>
                <a:spcPts val="20"/>
              </a:spcBef>
              <a:buFont typeface="Wingdings" pitchFamily="2" charset="2"/>
              <a:buChar char="Ø"/>
            </a:pPr>
            <a:r>
              <a:rPr lang="en-US" sz="2800" spc="569" baseline="1587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Genetic testing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2800" spc="1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mutations</a:t>
            </a:r>
          </a:p>
          <a:p>
            <a:pPr marL="311785">
              <a:lnSpc>
                <a:spcPct val="100000"/>
              </a:lnSpc>
              <a:spcBef>
                <a:spcPts val="20"/>
              </a:spcBef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18F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fluoro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L-DOPA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PET scan to identify focal lesion in pancreas to  consider for subtotal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pancreatectomy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Grp="1"/>
          </p:cNvSpPr>
          <p:nvPr>
            <p:ph idx="1"/>
          </p:nvPr>
        </p:nvSpPr>
        <p:spPr>
          <a:xfrm>
            <a:off x="304800" y="152400"/>
            <a:ext cx="8382000" cy="670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Management AIMS Protocol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 fontScale="92500" lnSpcReduction="20000"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Ø"/>
            </a:pPr>
            <a:r>
              <a:rPr lang="en-US" sz="2400" spc="85" dirty="0" smtClean="0">
                <a:latin typeface="Times New Roman" pitchFamily="18" charset="0"/>
                <a:cs typeface="Times New Roman" pitchFamily="18" charset="0"/>
              </a:rPr>
              <a:t>Hydrocortisone: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mg/kg/day iv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spc="-1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hrly</a:t>
            </a:r>
            <a:r>
              <a:rPr lang="en-US" sz="2400" spc="569" baseline="15873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3810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2400" spc="569" baseline="1587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569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↓Peripheral glucose utilization, ↑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gluconeogenesis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effect   </a:t>
            </a:r>
          </a:p>
          <a:p>
            <a:pPr marL="3810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   of  glucagon.</a:t>
            </a:r>
          </a:p>
          <a:p>
            <a:pPr marL="38100">
              <a:lnSpc>
                <a:spcPct val="100000"/>
              </a:lnSpc>
              <a:spcBef>
                <a:spcPts val="1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8100">
              <a:lnSpc>
                <a:spcPct val="100000"/>
              </a:lnSpc>
              <a:spcBef>
                <a:spcPts val="35"/>
              </a:spcBef>
              <a:buFont typeface="Wingdings" pitchFamily="2" charset="2"/>
              <a:buChar char="Ø"/>
            </a:pPr>
            <a:r>
              <a:rPr lang="en-US" sz="2400" spc="140" dirty="0" smtClean="0">
                <a:latin typeface="Times New Roman" pitchFamily="18" charset="0"/>
                <a:cs typeface="Times New Roman" pitchFamily="18" charset="0"/>
              </a:rPr>
              <a:t>Glucagon: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0.025-0.2 mg/kg iv/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/sc. Max-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spc="-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mg.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12420">
              <a:lnSpc>
                <a:spcPct val="100000"/>
              </a:lnSpc>
              <a:spcBef>
                <a:spcPts val="20"/>
              </a:spcBef>
              <a:buNone/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   Increase glucose</a:t>
            </a:r>
            <a:r>
              <a:rPr lang="en-US" sz="2400" spc="1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release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85470" marR="30480" indent="-273050">
              <a:lnSpc>
                <a:spcPts val="1920"/>
              </a:lnSpc>
              <a:spcBef>
                <a:spcPts val="480"/>
              </a:spcBef>
              <a:buNone/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Temporary measure and can be used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infants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with good glycogen  stores.</a:t>
            </a:r>
          </a:p>
          <a:p>
            <a:pPr marL="585470" marR="30480" indent="-273050">
              <a:lnSpc>
                <a:spcPts val="1920"/>
              </a:lnSpc>
              <a:spcBef>
                <a:spcPts val="48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8100">
              <a:lnSpc>
                <a:spcPct val="100000"/>
              </a:lnSpc>
              <a:spcBef>
                <a:spcPts val="40"/>
              </a:spcBef>
              <a:buFont typeface="Wingdings" pitchFamily="2" charset="2"/>
              <a:buChar char="Ø"/>
            </a:pPr>
            <a:r>
              <a:rPr lang="en-US" sz="2400" spc="125" dirty="0" err="1" smtClean="0">
                <a:latin typeface="Times New Roman" pitchFamily="18" charset="0"/>
                <a:cs typeface="Times New Roman" pitchFamily="18" charset="0"/>
              </a:rPr>
              <a:t>Diazoxide</a:t>
            </a:r>
            <a:r>
              <a:rPr lang="en-US" sz="2400" spc="125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5-8 mg/kg/day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8-12</a:t>
            </a:r>
            <a:r>
              <a:rPr lang="en-US" sz="2400" spc="-1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hrly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12420">
              <a:lnSpc>
                <a:spcPct val="100000"/>
              </a:lnSpc>
              <a:spcBef>
                <a:spcPts val="20"/>
              </a:spcBef>
              <a:buNone/>
            </a:pPr>
            <a:r>
              <a:rPr lang="en-US" sz="2400" spc="569" baseline="1587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569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569" baseline="1587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Inhibit insulin</a:t>
            </a:r>
            <a:r>
              <a:rPr lang="en-US" sz="2400" spc="1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release</a:t>
            </a:r>
          </a:p>
          <a:p>
            <a:pPr marL="312420">
              <a:lnSpc>
                <a:spcPct val="100000"/>
              </a:lnSpc>
              <a:spcBef>
                <a:spcPts val="2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8100">
              <a:lnSpc>
                <a:spcPct val="100000"/>
              </a:lnSpc>
              <a:spcBef>
                <a:spcPts val="20"/>
              </a:spcBef>
              <a:buFont typeface="Wingdings" pitchFamily="2" charset="2"/>
              <a:buChar char="Ø"/>
            </a:pPr>
            <a:r>
              <a:rPr lang="en-US" sz="2400" spc="114" dirty="0" err="1" smtClean="0">
                <a:latin typeface="Times New Roman" pitchFamily="18" charset="0"/>
                <a:cs typeface="Times New Roman" pitchFamily="18" charset="0"/>
              </a:rPr>
              <a:t>Octreotide</a:t>
            </a:r>
            <a:r>
              <a:rPr lang="en-US" sz="2400" spc="114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5-20 mcg/kg/day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iv/sc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6-8</a:t>
            </a:r>
            <a:r>
              <a:rPr lang="en-US" sz="2400" spc="-1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0" dirty="0" err="1" smtClean="0">
                <a:latin typeface="Times New Roman" pitchFamily="18" charset="0"/>
                <a:cs typeface="Times New Roman" pitchFamily="18" charset="0"/>
              </a:rPr>
              <a:t>hrly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8100">
              <a:lnSpc>
                <a:spcPct val="100000"/>
              </a:lnSpc>
              <a:spcBef>
                <a:spcPts val="20"/>
              </a:spcBef>
              <a:buNone/>
            </a:pP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Inhibit insulin secretion, can be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used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diazoxide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not    </a:t>
            </a:r>
          </a:p>
          <a:p>
            <a:pPr marL="38100">
              <a:lnSpc>
                <a:spcPct val="100000"/>
              </a:lnSpc>
              <a:spcBef>
                <a:spcPts val="20"/>
              </a:spcBef>
              <a:buNone/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   successfully control BGL.</a:t>
            </a:r>
          </a:p>
          <a:p>
            <a:pPr marL="38100">
              <a:lnSpc>
                <a:spcPct val="100000"/>
              </a:lnSpc>
              <a:spcBef>
                <a:spcPts val="2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8100">
              <a:lnSpc>
                <a:spcPct val="100000"/>
              </a:lnSpc>
              <a:spcBef>
                <a:spcPts val="20"/>
              </a:spcBef>
              <a:buFont typeface="Wingdings" pitchFamily="2" charset="2"/>
              <a:buChar char="Ø"/>
            </a:pPr>
            <a:r>
              <a:rPr lang="en-US" sz="2400" spc="155" dirty="0" smtClean="0">
                <a:latin typeface="Times New Roman" pitchFamily="18" charset="0"/>
                <a:cs typeface="Times New Roman" pitchFamily="18" charset="0"/>
              </a:rPr>
              <a:t>Subtotal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0" dirty="0" err="1" smtClean="0">
                <a:latin typeface="Times New Roman" pitchFamily="18" charset="0"/>
                <a:cs typeface="Times New Roman" pitchFamily="18" charset="0"/>
              </a:rPr>
              <a:t>pancreatectomy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Long term follow up and evaluation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7050" marR="5080" indent="-514350">
              <a:lnSpc>
                <a:spcPts val="2700"/>
              </a:lnSpc>
              <a:spcBef>
                <a:spcPts val="439"/>
              </a:spcBef>
              <a:buClr>
                <a:srgbClr val="D06248"/>
              </a:buClr>
              <a:buSzPct val="84000"/>
              <a:buAutoNum type="arabicPeriod"/>
              <a:tabLst>
                <a:tab pos="526415" algn="l"/>
                <a:tab pos="527050" algn="l"/>
              </a:tabLst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MRI Scan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Typical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pattern of CNS injury particularly in  </a:t>
            </a:r>
            <a:r>
              <a:rPr lang="en-US" sz="2800" spc="-10" dirty="0" err="1" smtClean="0">
                <a:latin typeface="Times New Roman" pitchFamily="18" charset="0"/>
                <a:cs typeface="Times New Roman" pitchFamily="18" charset="0"/>
              </a:rPr>
              <a:t>parieto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-occipital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cortex and sub cortical white</a:t>
            </a:r>
            <a:r>
              <a:rPr lang="en-US" sz="28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matter.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27050" marR="601980" indent="-514350">
              <a:lnSpc>
                <a:spcPct val="89800"/>
              </a:lnSpc>
              <a:spcBef>
                <a:spcPts val="595"/>
              </a:spcBef>
              <a:buClr>
                <a:srgbClr val="D06248"/>
              </a:buClr>
              <a:buSzPct val="84000"/>
              <a:buAutoNum type="arabicPeriod"/>
              <a:tabLst>
                <a:tab pos="526415" algn="l"/>
                <a:tab pos="527050" algn="l"/>
              </a:tabLst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Neonates have developmental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delay,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cerebral palsy,  motor impairment, blindness and hearing 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impairement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27050" marR="224154" indent="-514350">
              <a:lnSpc>
                <a:spcPts val="2700"/>
              </a:lnSpc>
              <a:spcBef>
                <a:spcPts val="620"/>
              </a:spcBef>
              <a:buClr>
                <a:srgbClr val="D06248"/>
              </a:buClr>
              <a:buSzPct val="84000"/>
              <a:buFont typeface="Georgia"/>
              <a:buAutoNum type="arabicPeriod"/>
              <a:tabLst>
                <a:tab pos="602615" algn="l"/>
                <a:tab pos="603250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Babies who have had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symptomatic hypoglycemia 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should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have close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follow up at 3,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6, 9,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month  age for growth,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neurodevelopment,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vision and hearing  loss.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HYPOCALCEMIA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DEFINITION:</a:t>
            </a:r>
          </a:p>
          <a:p>
            <a:pPr>
              <a:buFont typeface="Wingdings" pitchFamily="2" charset="2"/>
              <a:buChar char="Ø"/>
            </a:pPr>
            <a:r>
              <a:rPr lang="en-US" sz="2800" b="1" spc="-5" dirty="0" err="1">
                <a:latin typeface="Times New Roman" pitchFamily="18" charset="0"/>
                <a:cs typeface="Times New Roman" pitchFamily="18" charset="0"/>
              </a:rPr>
              <a:t>Hypocalcemia</a:t>
            </a:r>
            <a:r>
              <a:rPr lang="en-US" sz="2800" b="1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spc="-5" dirty="0">
                <a:latin typeface="Times New Roman" pitchFamily="18" charset="0"/>
                <a:cs typeface="Times New Roman" pitchFamily="18" charset="0"/>
              </a:rPr>
              <a:t>defined as total serum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calcium of less </a:t>
            </a:r>
            <a:r>
              <a:rPr lang="en-US" sz="2800" spc="-5" dirty="0"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2800" spc="-5" dirty="0">
                <a:latin typeface="Times New Roman" pitchFamily="18" charset="0"/>
                <a:cs typeface="Times New Roman" pitchFamily="18" charset="0"/>
              </a:rPr>
              <a:t>mg/</a:t>
            </a:r>
            <a:r>
              <a:rPr lang="en-US" sz="2800" spc="-5" dirty="0" err="1"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US" sz="2800" spc="-5" dirty="0">
                <a:latin typeface="Times New Roman" pitchFamily="18" charset="0"/>
                <a:cs typeface="Times New Roman" pitchFamily="18" charset="0"/>
              </a:rPr>
              <a:t> (1.75 </a:t>
            </a:r>
            <a:r>
              <a:rPr lang="en-US" sz="2800" spc="-5" dirty="0" err="1">
                <a:latin typeface="Times New Roman" pitchFamily="18" charset="0"/>
                <a:cs typeface="Times New Roman" pitchFamily="18" charset="0"/>
              </a:rPr>
              <a:t>mmol</a:t>
            </a:r>
            <a:r>
              <a:rPr lang="en-US" sz="2800" spc="-5" dirty="0">
                <a:latin typeface="Times New Roman" pitchFamily="18" charset="0"/>
                <a:cs typeface="Times New Roman" pitchFamily="18" charset="0"/>
              </a:rPr>
              <a:t>/L)</a:t>
            </a:r>
            <a:r>
              <a:rPr lang="en-US" sz="2800" spc="-2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  </a:t>
            </a:r>
            <a:r>
              <a:rPr lang="en-US" sz="2800" spc="-5" dirty="0">
                <a:latin typeface="Times New Roman" pitchFamily="18" charset="0"/>
                <a:cs typeface="Times New Roman" pitchFamily="18" charset="0"/>
              </a:rPr>
              <a:t>ionized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calcium less </a:t>
            </a:r>
            <a:r>
              <a:rPr lang="en-US" sz="2800" spc="-5" dirty="0"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800" spc="-5" dirty="0">
                <a:latin typeface="Times New Roman" pitchFamily="18" charset="0"/>
                <a:cs typeface="Times New Roman" pitchFamily="18" charset="0"/>
              </a:rPr>
              <a:t>mg/</a:t>
            </a:r>
            <a:r>
              <a:rPr lang="en-US" sz="2800" spc="-5" dirty="0" err="1"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US" sz="28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(1</a:t>
            </a:r>
            <a:r>
              <a:rPr lang="en-US" sz="2800" spc="-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mmol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/L)</a:t>
            </a:r>
          </a:p>
          <a:p>
            <a:pPr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In very low birth weight infants the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ionised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calcium levels of  0.8 to 1mmol/lit are common and not usually associated with clinical symptoms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pc="3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TYPES </a:t>
            </a:r>
            <a:r>
              <a:rPr lang="en-US" sz="3600" spc="-9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NEONATAL</a:t>
            </a:r>
            <a:r>
              <a:rPr lang="en-US" sz="3600" spc="-51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HYPOCALCEMIA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1009" indent="-448945">
              <a:lnSpc>
                <a:spcPct val="100000"/>
              </a:lnSpc>
              <a:spcBef>
                <a:spcPts val="869"/>
              </a:spcBef>
              <a:buClr>
                <a:srgbClr val="EFA12D"/>
              </a:buClr>
              <a:buSzPct val="70312"/>
              <a:buNone/>
              <a:tabLst>
                <a:tab pos="460375" algn="l"/>
                <a:tab pos="461645" algn="l"/>
              </a:tabLst>
            </a:pP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u="sng" spc="-5" dirty="0">
                <a:latin typeface="Times New Roman" pitchFamily="18" charset="0"/>
                <a:cs typeface="Times New Roman" pitchFamily="18" charset="0"/>
              </a:rPr>
              <a:t>early onset</a:t>
            </a:r>
            <a:r>
              <a:rPr lang="en-US" sz="2800" b="1" u="sng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spc="-5" dirty="0" err="1" smtClean="0">
                <a:latin typeface="Times New Roman" pitchFamily="18" charset="0"/>
                <a:cs typeface="Times New Roman" pitchFamily="18" charset="0"/>
              </a:rPr>
              <a:t>hypocalcemia</a:t>
            </a:r>
            <a:r>
              <a:rPr lang="en-US" sz="2800" b="1" u="sng" spc="-5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5080" indent="112395">
              <a:lnSpc>
                <a:spcPct val="100000"/>
              </a:lnSpc>
              <a:spcBef>
                <a:spcPts val="77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presents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within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72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requires treatment</a:t>
            </a:r>
            <a:r>
              <a:rPr lang="en-US" sz="28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  calcium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supplementation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at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least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72</a:t>
            </a:r>
            <a:r>
              <a:rPr lang="en-US" sz="2800" spc="-9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h.</a:t>
            </a:r>
          </a:p>
          <a:p>
            <a:pPr marL="468630" indent="-456565">
              <a:lnSpc>
                <a:spcPct val="100000"/>
              </a:lnSpc>
              <a:buClr>
                <a:srgbClr val="EFA12D"/>
              </a:buClr>
              <a:buSzPct val="70312"/>
              <a:buNone/>
              <a:tabLst>
                <a:tab pos="467995" algn="l"/>
                <a:tab pos="469265" algn="l"/>
              </a:tabLst>
            </a:pPr>
            <a:r>
              <a:rPr lang="en-US" sz="2800" b="1" u="sng" spc="-5" dirty="0" smtClean="0">
                <a:latin typeface="Times New Roman" pitchFamily="18" charset="0"/>
                <a:cs typeface="Times New Roman" pitchFamily="18" charset="0"/>
              </a:rPr>
              <a:t>late </a:t>
            </a:r>
            <a:r>
              <a:rPr lang="en-US" sz="2800" b="1" u="sng" spc="-5" dirty="0">
                <a:latin typeface="Times New Roman" pitchFamily="18" charset="0"/>
                <a:cs typeface="Times New Roman" pitchFamily="18" charset="0"/>
              </a:rPr>
              <a:t>onset</a:t>
            </a:r>
            <a:r>
              <a:rPr lang="en-US" sz="2800" b="1" u="sng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spc="-5" dirty="0" err="1">
                <a:latin typeface="Times New Roman" pitchFamily="18" charset="0"/>
                <a:cs typeface="Times New Roman" pitchFamily="18" charset="0"/>
              </a:rPr>
              <a:t>hypocalcemia</a:t>
            </a:r>
            <a:r>
              <a:rPr lang="en-US" sz="2800" b="1" u="sng" spc="-5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pPr marL="12700" marR="320040" indent="112395">
              <a:lnSpc>
                <a:spcPts val="4610"/>
              </a:lnSpc>
              <a:spcBef>
                <a:spcPts val="280"/>
              </a:spcBef>
              <a:buNone/>
            </a:pPr>
            <a:r>
              <a:rPr lang="en-US" sz="2800" spc="-5" dirty="0">
                <a:latin typeface="Times New Roman" pitchFamily="18" charset="0"/>
                <a:cs typeface="Times New Roman" pitchFamily="18" charset="0"/>
              </a:rPr>
              <a:t>usually presents after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2800" spc="-5" dirty="0">
                <a:latin typeface="Times New Roman" pitchFamily="18" charset="0"/>
                <a:cs typeface="Times New Roman" pitchFamily="18" charset="0"/>
              </a:rPr>
              <a:t>days and requires  longer term</a:t>
            </a:r>
            <a:r>
              <a:rPr lang="en-US" sz="2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35" dirty="0">
                <a:latin typeface="Times New Roman" pitchFamily="18" charset="0"/>
                <a:cs typeface="Times New Roman" pitchFamily="18" charset="0"/>
              </a:rPr>
              <a:t>therapy.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Physiology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>
            <a:normAutofit/>
          </a:bodyPr>
          <a:lstStyle/>
          <a:p>
            <a:pPr marL="311150" marR="30480" indent="-273050">
              <a:lnSpc>
                <a:spcPct val="69900"/>
              </a:lnSpc>
              <a:spcBef>
                <a:spcPts val="1110"/>
              </a:spcBef>
              <a:buFont typeface="Wingdings" pitchFamily="2" charset="2"/>
              <a:buChar char="Ø"/>
            </a:pPr>
            <a:r>
              <a:rPr lang="en-US" sz="2800" spc="195" dirty="0" smtClean="0">
                <a:latin typeface="Times New Roman" pitchFamily="18" charset="0"/>
                <a:cs typeface="Times New Roman" pitchFamily="18" charset="0"/>
              </a:rPr>
              <a:t>Glucose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provides 60-70% of energy to fetus</a:t>
            </a:r>
            <a:r>
              <a:rPr lang="en-US" sz="2800" spc="-27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spc="-509" dirty="0" smtClean="0">
                <a:latin typeface="Times New Roman" pitchFamily="18" charset="0"/>
                <a:cs typeface="Times New Roman" pitchFamily="18" charset="0"/>
              </a:rPr>
              <a:t>and  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newborn.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1150" marR="217804" indent="-273050">
              <a:lnSpc>
                <a:spcPct val="69900"/>
              </a:lnSpc>
              <a:spcBef>
                <a:spcPts val="700"/>
              </a:spcBef>
              <a:buFont typeface="Wingdings" pitchFamily="2" charset="2"/>
              <a:buChar char="Ø"/>
            </a:pPr>
            <a:r>
              <a:rPr lang="en-US" sz="2800" spc="260" dirty="0" smtClean="0">
                <a:latin typeface="Times New Roman" pitchFamily="18" charset="0"/>
                <a:cs typeface="Times New Roman" pitchFamily="18" charset="0"/>
              </a:rPr>
              <a:t>Fetal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glucose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is approximately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2/3 of</a:t>
            </a:r>
            <a:r>
              <a:rPr lang="en-US" sz="2800" spc="-2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200" dirty="0" smtClean="0">
                <a:latin typeface="Times New Roman" pitchFamily="18" charset="0"/>
                <a:cs typeface="Times New Roman" pitchFamily="18" charset="0"/>
              </a:rPr>
              <a:t>maternal</a:t>
            </a:r>
          </a:p>
          <a:p>
            <a:pPr marL="311150" marR="217804" indent="-273050">
              <a:lnSpc>
                <a:spcPct val="69900"/>
              </a:lnSpc>
              <a:spcBef>
                <a:spcPts val="700"/>
              </a:spcBef>
              <a:buNone/>
            </a:pPr>
            <a:r>
              <a:rPr lang="en-US" sz="2800" spc="-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levels.(Trans placental facilitated diffusion)</a:t>
            </a:r>
          </a:p>
          <a:p>
            <a:pPr marL="311150" marR="217804" indent="-273050">
              <a:lnSpc>
                <a:spcPct val="69900"/>
              </a:lnSpc>
              <a:spcBef>
                <a:spcPts val="70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8100">
              <a:lnSpc>
                <a:spcPts val="2890"/>
              </a:lnSpc>
              <a:buNone/>
            </a:pPr>
            <a:r>
              <a:rPr lang="en-US" sz="2800" b="1" spc="3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spc="395" dirty="0" smtClean="0">
                <a:latin typeface="Times New Roman" pitchFamily="18" charset="0"/>
                <a:cs typeface="Times New Roman" pitchFamily="18" charset="0"/>
              </a:rPr>
              <a:t>Why </a:t>
            </a:r>
            <a:r>
              <a:rPr lang="en-US" sz="2800" b="1" u="sng" spc="-5" dirty="0" smtClean="0">
                <a:latin typeface="Times New Roman" pitchFamily="18" charset="0"/>
                <a:cs typeface="Times New Roman" pitchFamily="18" charset="0"/>
              </a:rPr>
              <a:t>prone to develop</a:t>
            </a:r>
            <a:r>
              <a:rPr lang="en-US" sz="2800" b="1" u="sng" spc="-47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u="sng" spc="-5" dirty="0" smtClean="0">
                <a:latin typeface="Times New Roman" pitchFamily="18" charset="0"/>
                <a:cs typeface="Times New Roman" pitchFamily="18" charset="0"/>
              </a:rPr>
              <a:t>hypoglycemia:-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11150" indent="-273050">
              <a:lnSpc>
                <a:spcPts val="3045"/>
              </a:lnSpc>
              <a:buClr>
                <a:srgbClr val="D06248"/>
              </a:buClr>
              <a:buSzPct val="83928"/>
              <a:buNone/>
              <a:tabLst>
                <a:tab pos="311150" algn="l"/>
              </a:tabLst>
            </a:pP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    1.Umblical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cord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cutting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sz="28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birth.</a:t>
            </a:r>
          </a:p>
          <a:p>
            <a:pPr marL="311150" indent="-273050">
              <a:lnSpc>
                <a:spcPts val="3045"/>
              </a:lnSpc>
              <a:buClr>
                <a:srgbClr val="D06248"/>
              </a:buClr>
              <a:buSzPct val="83928"/>
              <a:buNone/>
              <a:tabLst>
                <a:tab pos="311150" algn="l"/>
              </a:tabLst>
            </a:pP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    2. Inadequate storage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8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glycogen.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1150" indent="-273050">
              <a:lnSpc>
                <a:spcPts val="3050"/>
              </a:lnSpc>
              <a:buClr>
                <a:srgbClr val="D06248"/>
              </a:buClr>
              <a:buSzPct val="83928"/>
              <a:buNone/>
              <a:tabLst>
                <a:tab pos="311150" algn="l"/>
              </a:tabLst>
            </a:pP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    3. Immature adaptive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mechanisms.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1150" indent="-273050">
              <a:lnSpc>
                <a:spcPts val="3045"/>
              </a:lnSpc>
              <a:buClr>
                <a:srgbClr val="D06248"/>
              </a:buClr>
              <a:buSzPct val="83928"/>
              <a:buNone/>
              <a:tabLst>
                <a:tab pos="311150" algn="l"/>
              </a:tabLst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    4. Prone to long term neurological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damage.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1150" marR="299720" indent="-273050">
              <a:lnSpc>
                <a:spcPct val="69900"/>
              </a:lnSpc>
              <a:spcBef>
                <a:spcPts val="855"/>
              </a:spcBef>
              <a:buNone/>
            </a:pPr>
            <a:endParaRPr lang="en-US" sz="2800" dirty="0" smtClean="0">
              <a:latin typeface="Georgia"/>
              <a:cs typeface="Georgia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spc="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CAUSES</a:t>
            </a:r>
            <a:r>
              <a:rPr lang="en-US" sz="3200" spc="-69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pc="-7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200" spc="-2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EARLY </a:t>
            </a:r>
            <a:r>
              <a:rPr lang="en-US" sz="3200" spc="-1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ONSET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HYPOCALCEMIA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51460" indent="-239395">
              <a:spcBef>
                <a:spcPts val="100"/>
              </a:spcBef>
              <a:buFont typeface="Wingdings" pitchFamily="2" charset="2"/>
              <a:buChar char="Ø"/>
              <a:tabLst>
                <a:tab pos="25209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Prematurity</a:t>
            </a:r>
          </a:p>
          <a:p>
            <a:pPr marL="251460" indent="-239395">
              <a:spcBef>
                <a:spcPts val="5"/>
              </a:spcBef>
              <a:buFont typeface="Wingdings" pitchFamily="2" charset="2"/>
              <a:buChar char="Ø"/>
              <a:tabLst>
                <a:tab pos="25209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Preeclampsia</a:t>
            </a:r>
          </a:p>
          <a:p>
            <a:pPr marL="251460" indent="-239395">
              <a:buFont typeface="Wingdings" pitchFamily="2" charset="2"/>
              <a:buChar char="Ø"/>
              <a:tabLst>
                <a:tab pos="252095" algn="l"/>
              </a:tabLst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Infant of Diabetic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mother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51460" indent="-239395">
              <a:buFont typeface="Wingdings" pitchFamily="2" charset="2"/>
              <a:buChar char="Ø"/>
              <a:tabLst>
                <a:tab pos="252095" algn="l"/>
              </a:tabLs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Perinatal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stress/</a:t>
            </a:r>
            <a:r>
              <a:rPr lang="en-US" sz="28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asphyxia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1568450">
              <a:lnSpc>
                <a:spcPts val="2880"/>
              </a:lnSpc>
              <a:spcBef>
                <a:spcPts val="695"/>
              </a:spcBef>
              <a:buFont typeface="Wingdings" pitchFamily="2" charset="2"/>
              <a:buChar char="Ø"/>
              <a:tabLst>
                <a:tab pos="252095" algn="l"/>
              </a:tabLst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Maternal intake of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anticonvulsants   </a:t>
            </a:r>
          </a:p>
          <a:p>
            <a:pPr marL="12700" marR="1568450">
              <a:lnSpc>
                <a:spcPts val="2880"/>
              </a:lnSpc>
              <a:spcBef>
                <a:spcPts val="695"/>
              </a:spcBef>
              <a:buNone/>
              <a:tabLst>
                <a:tab pos="252095" algn="l"/>
              </a:tabLst>
            </a:pP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phenobarbitone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phenytoin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sodium)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52095" indent="-240029">
              <a:buFont typeface="Wingdings" pitchFamily="2" charset="2"/>
              <a:buChar char="Ø"/>
              <a:tabLst>
                <a:tab pos="252729" algn="l"/>
              </a:tabLst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Maternal hyperparathyroidism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spcBef>
                <a:spcPts val="5"/>
              </a:spcBef>
              <a:buFont typeface="Wingdings" pitchFamily="2" charset="2"/>
              <a:buChar char="Ø"/>
              <a:tabLst>
                <a:tab pos="252095" algn="l"/>
              </a:tabLst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Iatrogenic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(alkalosis,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use of blood</a:t>
            </a:r>
            <a:r>
              <a:rPr lang="en-US" sz="2800" spc="-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products,  diuretics, 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phototherapy,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lipid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infusions</a:t>
            </a:r>
            <a:r>
              <a:rPr lang="en-US" sz="28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etc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CLINICAL FEATURES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Asymptomatic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Symptomatic: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a)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euromuscular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irritability,Myoclonic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jerks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Jitteriness,Exaggerated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startle Seizures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b)Cardiac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involvement:Tachycardia,prolonged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QT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Interval,decreased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contractility,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c)Other symptoms like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apnea,cyanosis,tachypnea,laryngospasm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are noted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Diagnosis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Laboratory:  By measuring total or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ionised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serum calcium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Ionised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calcium is preferred mode for measuring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hypocalcemia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ECG: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QoTc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&gt;0.22 seconds or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QTc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&gt;0.45 sec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measured from origin of q to origin of t wave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QT is measured from origin of q wave to end of t wave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Management of EOH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7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63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6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Side effects of calcium: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Bradycardias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Arrythmias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Skin and subcutaneous tissue necrosis may occur due to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extravasation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Hepatic necrosis may occur if tip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lies in branch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of portal vein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-114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LATE </a:t>
            </a:r>
            <a:r>
              <a:rPr lang="en-US" spc="-1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ONSET  </a:t>
            </a:r>
            <a:r>
              <a:rPr lang="en-US" spc="-7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NEONATAL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HYPOCALCEMIA</a:t>
            </a:r>
            <a:r>
              <a:rPr lang="en-US" spc="-62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presents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 the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end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the first wk of life.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usually 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symptomatic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form of neonatal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tetany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or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seizures.</a:t>
            </a:r>
          </a:p>
          <a:p>
            <a:pPr marL="12700" marR="675640">
              <a:lnSpc>
                <a:spcPct val="100000"/>
              </a:lnSpc>
              <a:spcBef>
                <a:spcPts val="720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usually caused 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phosphate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intake  (iatrogenic).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5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CAUSES </a:t>
            </a:r>
            <a:r>
              <a:rPr lang="en-US" spc="-9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pc="-13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LATE </a:t>
            </a:r>
            <a:r>
              <a:rPr lang="en-US" spc="-2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ONSET</a:t>
            </a:r>
            <a:r>
              <a:rPr lang="en-US" spc="-61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HYPOCALCEMIA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40335" indent="-128270">
              <a:spcBef>
                <a:spcPts val="0"/>
              </a:spcBef>
              <a:buFont typeface="Wingdings" pitchFamily="2" charset="2"/>
              <a:buChar char="Ø"/>
              <a:tabLst>
                <a:tab pos="140970" algn="l"/>
              </a:tabLst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Increased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phosphate</a:t>
            </a:r>
            <a:r>
              <a:rPr lang="en-US" sz="2400" spc="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load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Cow milk, renal insufficiency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40335" indent="-128270">
              <a:spcBef>
                <a:spcPts val="0"/>
              </a:spcBef>
              <a:buFont typeface="Wingdings" pitchFamily="2" charset="2"/>
              <a:buChar char="Ø"/>
              <a:tabLst>
                <a:tab pos="140970" algn="l"/>
              </a:tabLst>
            </a:pPr>
            <a:r>
              <a:rPr lang="en-US" sz="2400" spc="-10" dirty="0" err="1" smtClean="0">
                <a:latin typeface="Times New Roman" pitchFamily="18" charset="0"/>
                <a:cs typeface="Times New Roman" pitchFamily="18" charset="0"/>
              </a:rPr>
              <a:t>Hypomagnesemia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1514475">
              <a:spcBef>
                <a:spcPts val="0"/>
              </a:spcBef>
              <a:buFont typeface="Wingdings" pitchFamily="2" charset="2"/>
              <a:buChar char="Ø"/>
              <a:tabLst>
                <a:tab pos="140970" algn="l"/>
              </a:tabLst>
            </a:pP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Vitamin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D deficiency</a:t>
            </a:r>
          </a:p>
          <a:p>
            <a:pPr marL="12700" marR="1514475">
              <a:spcBef>
                <a:spcPts val="0"/>
              </a:spcBef>
              <a:buFont typeface="Wingdings" pitchFamily="2" charset="2"/>
              <a:buChar char="Ø"/>
              <a:tabLst>
                <a:tab pos="140970" algn="l"/>
              </a:tabLst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Maternal vitamin D deficiency      </a:t>
            </a:r>
          </a:p>
          <a:p>
            <a:pPr marL="12700" marR="1514475">
              <a:spcBef>
                <a:spcPts val="0"/>
              </a:spcBef>
              <a:buFont typeface="Wingdings" pitchFamily="2" charset="2"/>
              <a:buChar char="Ø"/>
              <a:tabLst>
                <a:tab pos="140970" algn="l"/>
              </a:tabLst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Malabsorption</a:t>
            </a:r>
            <a:endParaRPr lang="en-US" sz="240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2226310">
              <a:spcBef>
                <a:spcPts val="0"/>
              </a:spcBef>
              <a:buFont typeface="Wingdings" pitchFamily="2" charset="2"/>
              <a:buChar char="Ø"/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Renal insufficiency</a:t>
            </a:r>
          </a:p>
          <a:p>
            <a:pPr marL="12700" marR="2226310">
              <a:spcBef>
                <a:spcPts val="0"/>
              </a:spcBef>
              <a:buFont typeface="Wingdings" pitchFamily="2" charset="2"/>
              <a:buChar char="Ø"/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Hepatobiliary</a:t>
            </a:r>
            <a:r>
              <a:rPr lang="en-US" sz="24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disease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40335" indent="-128270">
              <a:spcBef>
                <a:spcPts val="0"/>
              </a:spcBef>
              <a:buFont typeface="Wingdings" pitchFamily="2" charset="2"/>
              <a:buChar char="Ø"/>
              <a:tabLst>
                <a:tab pos="140970" algn="l"/>
              </a:tabLst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PTH 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resistence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Transient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neonatal</a:t>
            </a:r>
            <a:r>
              <a:rPr lang="en-US" sz="24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pseudohypoparathyroidism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40335" indent="-128270">
              <a:spcBef>
                <a:spcPts val="0"/>
              </a:spcBef>
              <a:buFont typeface="Wingdings" pitchFamily="2" charset="2"/>
              <a:buChar char="Ø"/>
              <a:tabLst>
                <a:tab pos="140970" algn="l"/>
              </a:tabLst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40335" indent="-128270">
              <a:spcBef>
                <a:spcPts val="385"/>
              </a:spcBef>
              <a:buFont typeface="Wingdings" pitchFamily="2" charset="2"/>
              <a:buChar char="Ø"/>
              <a:tabLst>
                <a:tab pos="140970" algn="l"/>
              </a:tabLst>
            </a:pPr>
            <a:r>
              <a:rPr lang="en-US" sz="2400" b="1" spc="-10" dirty="0" err="1" smtClean="0">
                <a:latin typeface="Times New Roman" pitchFamily="18" charset="0"/>
                <a:cs typeface="Times New Roman" pitchFamily="18" charset="0"/>
              </a:rPr>
              <a:t>Hypoparathyroidism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  <a:buFont typeface="Wingdings" pitchFamily="2" charset="2"/>
              <a:buChar char="Ø"/>
            </a:pPr>
            <a:r>
              <a:rPr lang="en-US" sz="2400" u="heavy" spc="-5" dirty="0" smtClean="0">
                <a:uFill>
                  <a:solidFill>
                    <a:srgbClr val="4E3A2F"/>
                  </a:solidFill>
                </a:uFill>
                <a:latin typeface="Times New Roman" pitchFamily="18" charset="0"/>
                <a:cs typeface="Times New Roman" pitchFamily="18" charset="0"/>
              </a:rPr>
              <a:t>Primary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13970">
              <a:lnSpc>
                <a:spcPct val="100000"/>
              </a:lnSpc>
              <a:spcBef>
                <a:spcPts val="385"/>
              </a:spcBef>
              <a:buNone/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Hypoplasia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aplasia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of parathyroid glands - (Di 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George’s </a:t>
            </a:r>
          </a:p>
          <a:p>
            <a:pPr marL="12700" marR="13970">
              <a:lnSpc>
                <a:spcPct val="100000"/>
              </a:lnSpc>
              <a:spcBef>
                <a:spcPts val="385"/>
              </a:spcBef>
              <a:buNone/>
            </a:pP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   syndrome), </a:t>
            </a:r>
            <a:r>
              <a:rPr lang="en-US" sz="2400" spc="-30" dirty="0" smtClean="0">
                <a:latin typeface="Times New Roman" pitchFamily="18" charset="0"/>
                <a:cs typeface="Times New Roman" pitchFamily="18" charset="0"/>
              </a:rPr>
              <a:t>CATCH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22 syndrome ,activating mutations of calcium </a:t>
            </a:r>
          </a:p>
          <a:p>
            <a:pPr marL="12700" marR="13970">
              <a:lnSpc>
                <a:spcPct val="100000"/>
              </a:lnSpc>
              <a:spcBef>
                <a:spcPts val="385"/>
              </a:spcBef>
              <a:buNone/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   sensing receptor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  <a:buFont typeface="Wingdings" pitchFamily="2" charset="2"/>
              <a:buChar char="Ø"/>
            </a:pPr>
            <a:r>
              <a:rPr lang="en-US" sz="2400" u="heavy" spc="-5" dirty="0" smtClean="0">
                <a:uFill>
                  <a:solidFill>
                    <a:srgbClr val="4E3A2F"/>
                  </a:solidFill>
                </a:uFill>
                <a:latin typeface="Times New Roman" pitchFamily="18" charset="0"/>
                <a:cs typeface="Times New Roman" pitchFamily="18" charset="0"/>
              </a:rPr>
              <a:t>Secondary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  <a:buNone/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   Maternal</a:t>
            </a:r>
            <a:r>
              <a:rPr lang="en-US" sz="24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hyperparathyroidism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40335" indent="-128270">
              <a:spcBef>
                <a:spcPts val="385"/>
              </a:spcBef>
              <a:buNone/>
              <a:tabLst>
                <a:tab pos="140970" algn="l"/>
              </a:tabLst>
            </a:pPr>
            <a:r>
              <a:rPr lang="en-US" sz="2400" b="1" spc="-5" dirty="0" smtClean="0">
                <a:latin typeface="Times New Roman" pitchFamily="18" charset="0"/>
                <a:cs typeface="Times New Roman" pitchFamily="18" charset="0"/>
              </a:rPr>
              <a:t>   Metabolic</a:t>
            </a:r>
            <a:r>
              <a:rPr lang="en-US" sz="2400" b="1" spc="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pc="-15" dirty="0" smtClean="0">
                <a:latin typeface="Times New Roman" pitchFamily="18" charset="0"/>
                <a:cs typeface="Times New Roman" pitchFamily="18" charset="0"/>
              </a:rPr>
              <a:t>Syndromes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  <a:buNone/>
            </a:pP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    Kenny-</a:t>
            </a:r>
            <a:r>
              <a:rPr lang="en-US" sz="2400" spc="-10" dirty="0" err="1" smtClean="0">
                <a:latin typeface="Times New Roman" pitchFamily="18" charset="0"/>
                <a:cs typeface="Times New Roman" pitchFamily="18" charset="0"/>
              </a:rPr>
              <a:t>caffey</a:t>
            </a:r>
            <a:r>
              <a:rPr lang="en-US" sz="2400"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syndrome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  <a:buNone/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   Long-chain fatty </a:t>
            </a:r>
            <a:r>
              <a:rPr lang="en-US" sz="2400" spc="-10" dirty="0" err="1" smtClean="0">
                <a:latin typeface="Times New Roman" pitchFamily="18" charset="0"/>
                <a:cs typeface="Times New Roman" pitchFamily="18" charset="0"/>
              </a:rPr>
              <a:t>acyl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CoA</a:t>
            </a:r>
            <a:r>
              <a:rPr lang="en-US" sz="24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dehydrogenase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deficiency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  <a:buNone/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   Kearns-</a:t>
            </a: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sayre</a:t>
            </a:r>
            <a:r>
              <a:rPr lang="en-US" sz="2400" spc="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syndrome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40335" indent="-128270">
              <a:spcBef>
                <a:spcPts val="380"/>
              </a:spcBef>
              <a:buFont typeface="Wingdings" pitchFamily="2" charset="2"/>
              <a:buChar char="Ø"/>
              <a:tabLst>
                <a:tab pos="140970" algn="l"/>
              </a:tabLst>
            </a:pPr>
            <a:r>
              <a:rPr lang="en-US" sz="2800" b="1" spc="-5" dirty="0" smtClean="0">
                <a:latin typeface="Times New Roman" pitchFamily="18" charset="0"/>
                <a:cs typeface="Times New Roman" pitchFamily="18" charset="0"/>
              </a:rPr>
              <a:t>Iatrogenic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1791335">
              <a:lnSpc>
                <a:spcPct val="120000"/>
              </a:lnSpc>
              <a:spcBef>
                <a:spcPts val="5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Citrated blood products,  Lipid infusions,  Bicarbonate</a:t>
            </a:r>
            <a:r>
              <a:rPr lang="en-US" sz="28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therapy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155448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Diueretics</a:t>
            </a:r>
            <a:r>
              <a:rPr lang="en-US" sz="2800"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Glucocorticosteriods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 Phosphate therapy ,</a:t>
            </a:r>
          </a:p>
          <a:p>
            <a:pPr marL="12700" marR="155448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Alkalosis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Phototherapy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11150" marR="299720" indent="-273050">
              <a:lnSpc>
                <a:spcPct val="69900"/>
              </a:lnSpc>
              <a:spcBef>
                <a:spcPts val="855"/>
              </a:spcBef>
              <a:buFont typeface="Wingdings" pitchFamily="2" charset="2"/>
              <a:buChar char="Ø"/>
            </a:pPr>
            <a:r>
              <a:rPr lang="en-US" sz="2800" spc="225" dirty="0" smtClean="0">
                <a:latin typeface="Times New Roman" pitchFamily="18" charset="0"/>
                <a:cs typeface="Times New Roman" pitchFamily="18" charset="0"/>
              </a:rPr>
              <a:t>Lowest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value </a:t>
            </a:r>
            <a:r>
              <a:rPr lang="en-US" sz="2800" spc="-10" dirty="0" err="1" smtClean="0">
                <a:latin typeface="Times New Roman" pitchFamily="18" charset="0"/>
                <a:cs typeface="Times New Roman" pitchFamily="18" charset="0"/>
              </a:rPr>
              <a:t>upto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25-40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mg/dl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in the first</a:t>
            </a:r>
            <a:r>
              <a:rPr lang="en-US" sz="2800" spc="-2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09" dirty="0" smtClean="0">
                <a:latin typeface="Times New Roman" pitchFamily="18" charset="0"/>
                <a:cs typeface="Times New Roman" pitchFamily="18" charset="0"/>
              </a:rPr>
              <a:t>1 - 2</a:t>
            </a:r>
          </a:p>
          <a:p>
            <a:pPr marL="311150" marR="299720" indent="-273050">
              <a:lnSpc>
                <a:spcPct val="69900"/>
              </a:lnSpc>
              <a:spcBef>
                <a:spcPts val="855"/>
              </a:spcBef>
              <a:buNone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  hours of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life.</a:t>
            </a:r>
          </a:p>
          <a:p>
            <a:pPr marL="311150" marR="299720" indent="-273050">
              <a:lnSpc>
                <a:spcPct val="69900"/>
              </a:lnSpc>
              <a:spcBef>
                <a:spcPts val="855"/>
              </a:spcBef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1150" marR="570865" indent="-273050">
              <a:lnSpc>
                <a:spcPct val="69900"/>
              </a:lnSpc>
              <a:spcBef>
                <a:spcPts val="700"/>
              </a:spcBef>
              <a:buFont typeface="Wingdings" pitchFamily="2" charset="2"/>
              <a:buChar char="Ø"/>
            </a:pPr>
            <a:r>
              <a:rPr lang="en-US" sz="2800" spc="155" dirty="0" smtClean="0">
                <a:latin typeface="Times New Roman" pitchFamily="18" charset="0"/>
                <a:cs typeface="Times New Roman" pitchFamily="18" charset="0"/>
              </a:rPr>
              <a:t>Stabilize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65-70 mg/dl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3-4 hours of</a:t>
            </a:r>
            <a:r>
              <a:rPr lang="en-US" sz="2800" spc="-265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11150" marR="570865" indent="-273050">
              <a:lnSpc>
                <a:spcPct val="69900"/>
              </a:lnSpc>
              <a:spcBef>
                <a:spcPts val="700"/>
              </a:spcBef>
              <a:buNone/>
            </a:pPr>
            <a:r>
              <a:rPr lang="en-US" sz="2800" spc="-265" dirty="0" smtClean="0">
                <a:latin typeface="Times New Roman" pitchFamily="18" charset="0"/>
                <a:cs typeface="Times New Roman" pitchFamily="18" charset="0"/>
              </a:rPr>
              <a:t>     age 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spontaneously or with</a:t>
            </a:r>
            <a:r>
              <a:rPr lang="en-US" sz="28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feed/intervention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9144000" cy="6857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</a:t>
            </a: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7200" dirty="0" smtClean="0"/>
              <a:t>        Thank you 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18337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Epidemiology</a:t>
            </a:r>
            <a:endParaRPr lang="en-US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100">
              <a:lnSpc>
                <a:spcPct val="100000"/>
              </a:lnSpc>
              <a:spcBef>
                <a:spcPts val="770"/>
              </a:spcBef>
              <a:buFont typeface="Wingdings" pitchFamily="2" charset="2"/>
              <a:buChar char="Ø"/>
            </a:pPr>
            <a:r>
              <a:rPr lang="en-US" sz="2800" b="1" spc="135" dirty="0" smtClean="0">
                <a:latin typeface="Times New Roman" pitchFamily="18" charset="0"/>
                <a:cs typeface="Times New Roman" pitchFamily="18" charset="0"/>
              </a:rPr>
              <a:t>Incidence</a:t>
            </a:r>
            <a:r>
              <a:rPr lang="en-US" sz="2800" spc="135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1.3-3/1000 live</a:t>
            </a:r>
            <a:r>
              <a:rPr lang="en-US" sz="2800" spc="-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birth.</a:t>
            </a:r>
          </a:p>
          <a:p>
            <a:pPr marL="38100">
              <a:lnSpc>
                <a:spcPct val="100000"/>
              </a:lnSpc>
              <a:spcBef>
                <a:spcPts val="770"/>
              </a:spcBef>
              <a:buFont typeface="Wingdings" pitchFamily="2" charset="2"/>
              <a:buChar char="Ø"/>
            </a:pPr>
            <a:r>
              <a:rPr lang="en-US" sz="2800" spc="150" dirty="0" smtClean="0">
                <a:latin typeface="Times New Roman" pitchFamily="18" charset="0"/>
                <a:cs typeface="Times New Roman" pitchFamily="18" charset="0"/>
              </a:rPr>
              <a:t>Incidence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varies with definition,</a:t>
            </a:r>
            <a:r>
              <a:rPr lang="en-US" sz="2800" spc="-21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spc="-140" dirty="0" smtClean="0">
                <a:latin typeface="Times New Roman" pitchFamily="18" charset="0"/>
                <a:cs typeface="Times New Roman" pitchFamily="18" charset="0"/>
              </a:rPr>
              <a:t>population, 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method, timing of feed and type of glucose  estimation method.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1150" marR="248285" indent="-273050">
              <a:lnSpc>
                <a:spcPct val="100000"/>
              </a:lnSpc>
              <a:spcBef>
                <a:spcPts val="680"/>
              </a:spcBef>
              <a:buFont typeface="Wingdings" pitchFamily="2" charset="2"/>
              <a:buChar char="Ø"/>
            </a:pPr>
            <a:r>
              <a:rPr lang="en-US" sz="2800" spc="210" dirty="0" smtClean="0">
                <a:latin typeface="Times New Roman" pitchFamily="18" charset="0"/>
                <a:cs typeface="Times New Roman" pitchFamily="18" charset="0"/>
              </a:rPr>
              <a:t>Plasma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value is 10-15% higher than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blood</a:t>
            </a:r>
            <a:r>
              <a:rPr lang="en-US" sz="2800" spc="-220" dirty="0" smtClean="0">
                <a:latin typeface="Times New Roman" pitchFamily="18" charset="0"/>
                <a:cs typeface="Times New Roman" pitchFamily="18" charset="0"/>
              </a:rPr>
              <a:t> glucose 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value.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8100">
              <a:lnSpc>
                <a:spcPct val="100000"/>
              </a:lnSpc>
              <a:spcBef>
                <a:spcPts val="670"/>
              </a:spcBef>
              <a:buFont typeface="Wingdings" pitchFamily="2" charset="2"/>
              <a:buChar char="Ø"/>
            </a:pPr>
            <a:r>
              <a:rPr lang="en-US" sz="2800" spc="150" dirty="0" smtClean="0">
                <a:latin typeface="Times New Roman" pitchFamily="18" charset="0"/>
                <a:cs typeface="Times New Roman" pitchFamily="18" charset="0"/>
              </a:rPr>
              <a:t>Incidence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higher in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risk</a:t>
            </a:r>
            <a:r>
              <a:rPr lang="en-US" sz="2800" spc="-1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neonates    (LPT&gt;SGA&gt;IDM&gt;LGA)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8100">
              <a:lnSpc>
                <a:spcPct val="100000"/>
              </a:lnSpc>
              <a:spcBef>
                <a:spcPts val="670"/>
              </a:spcBef>
              <a:buNone/>
            </a:pPr>
            <a:endParaRPr lang="en-US" dirty="0" smtClean="0">
              <a:latin typeface="Georgia"/>
              <a:cs typeface="Georgia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spc="160" dirty="0" smtClean="0">
                <a:latin typeface="Georgia"/>
                <a:cs typeface="Georgia"/>
              </a:rPr>
              <a:t>Clinical</a:t>
            </a:r>
            <a:r>
              <a:rPr lang="en-US" b="1" spc="-5" dirty="0" smtClean="0">
                <a:latin typeface="Georgia"/>
                <a:cs typeface="Georgia"/>
              </a:rPr>
              <a:t> definition</a:t>
            </a:r>
            <a:r>
              <a:rPr lang="en-US" spc="-5" dirty="0" smtClean="0">
                <a:latin typeface="Georgia"/>
                <a:cs typeface="Georgia"/>
              </a:rPr>
              <a:t>:-</a:t>
            </a:r>
            <a:endParaRPr lang="en-US" dirty="0" smtClean="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Ø"/>
            </a:pPr>
            <a:r>
              <a:rPr lang="en-US" dirty="0" smtClean="0">
                <a:solidFill>
                  <a:srgbClr val="636A85"/>
                </a:solidFill>
                <a:latin typeface="Georgia"/>
                <a:cs typeface="Georgia"/>
              </a:rPr>
              <a:t> </a:t>
            </a:r>
            <a:r>
              <a:rPr lang="en-US" dirty="0" smtClean="0">
                <a:latin typeface="Georgia"/>
                <a:cs typeface="Georgia"/>
              </a:rPr>
              <a:t>Based </a:t>
            </a:r>
            <a:r>
              <a:rPr lang="en-US" spc="-5" dirty="0" smtClean="0">
                <a:latin typeface="Georgia"/>
                <a:cs typeface="Georgia"/>
              </a:rPr>
              <a:t>on symptoms associated </a:t>
            </a:r>
            <a:r>
              <a:rPr lang="en-US" dirty="0" smtClean="0">
                <a:latin typeface="Georgia"/>
                <a:cs typeface="Georgia"/>
              </a:rPr>
              <a:t>with     </a:t>
            </a:r>
            <a:r>
              <a:rPr lang="en-US" spc="-5" dirty="0" smtClean="0">
                <a:latin typeface="Georgia"/>
                <a:cs typeface="Georgia"/>
              </a:rPr>
              <a:t>hypoglycemia </a:t>
            </a:r>
            <a:r>
              <a:rPr lang="en-US" dirty="0" smtClean="0">
                <a:latin typeface="Georgia"/>
                <a:cs typeface="Georgia"/>
              </a:rPr>
              <a:t>and </a:t>
            </a:r>
            <a:r>
              <a:rPr lang="en-US" spc="-5" dirty="0" smtClean="0">
                <a:latin typeface="Georgia"/>
                <a:cs typeface="Georgia"/>
              </a:rPr>
              <a:t>resolution of  symptoms when glucose restored </a:t>
            </a:r>
            <a:r>
              <a:rPr lang="en-US" dirty="0" smtClean="0">
                <a:latin typeface="Georgia"/>
                <a:cs typeface="Georgia"/>
              </a:rPr>
              <a:t>in </a:t>
            </a:r>
            <a:r>
              <a:rPr lang="en-US" spc="-5" dirty="0" smtClean="0">
                <a:latin typeface="Georgia"/>
                <a:cs typeface="Georgia"/>
              </a:rPr>
              <a:t>normal</a:t>
            </a:r>
            <a:r>
              <a:rPr lang="en-US" spc="5" dirty="0" smtClean="0">
                <a:latin typeface="Georgia"/>
                <a:cs typeface="Georgia"/>
              </a:rPr>
              <a:t> </a:t>
            </a:r>
            <a:r>
              <a:rPr lang="en-US" spc="-5" dirty="0" smtClean="0">
                <a:latin typeface="Georgia"/>
                <a:cs typeface="Georgia"/>
              </a:rPr>
              <a:t>range.</a:t>
            </a:r>
          </a:p>
          <a:p>
            <a:pPr marL="12700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Ø"/>
            </a:pPr>
            <a:r>
              <a:rPr lang="en-US" dirty="0" smtClean="0">
                <a:latin typeface="Georgia"/>
                <a:cs typeface="Georgia"/>
              </a:rPr>
              <a:t>Sometimes development </a:t>
            </a:r>
            <a:r>
              <a:rPr lang="en-US" spc="-5" dirty="0" smtClean="0">
                <a:latin typeface="Georgia"/>
                <a:cs typeface="Georgia"/>
              </a:rPr>
              <a:t>of signs </a:t>
            </a:r>
            <a:r>
              <a:rPr lang="en-US" dirty="0" smtClean="0">
                <a:latin typeface="Georgia"/>
                <a:cs typeface="Georgia"/>
              </a:rPr>
              <a:t>and </a:t>
            </a:r>
            <a:r>
              <a:rPr lang="en-US" spc="-5" dirty="0" smtClean="0">
                <a:latin typeface="Georgia"/>
                <a:cs typeface="Georgia"/>
              </a:rPr>
              <a:t>symptoms may </a:t>
            </a:r>
            <a:r>
              <a:rPr lang="en-US" dirty="0" smtClean="0">
                <a:latin typeface="Georgia"/>
                <a:cs typeface="Georgia"/>
              </a:rPr>
              <a:t>be</a:t>
            </a:r>
            <a:r>
              <a:rPr lang="en-US" spc="-40" dirty="0" smtClean="0">
                <a:latin typeface="Georgia"/>
                <a:cs typeface="Georgia"/>
              </a:rPr>
              <a:t> </a:t>
            </a:r>
            <a:r>
              <a:rPr lang="en-US" dirty="0" smtClean="0">
                <a:latin typeface="Georgia"/>
                <a:cs typeface="Georgia"/>
              </a:rPr>
              <a:t>late.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pc="114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Operational Threshold of </a:t>
            </a:r>
            <a:r>
              <a:rPr lang="en-US" b="1" spc="114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cornbalth</a:t>
            </a:r>
            <a:r>
              <a:rPr lang="en-US" b="1" spc="114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600"/>
              </a:spcBef>
              <a:buNone/>
            </a:pPr>
            <a:endParaRPr lang="en-US" b="1" spc="114" dirty="0" smtClean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n-US" b="1" spc="114" dirty="0" smtClean="0">
                <a:latin typeface="Georgia"/>
                <a:cs typeface="Georgia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Glucose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level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at which intervention should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2800"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considered.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ct val="120800"/>
              </a:lnSpc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an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indication of action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diagnostic of disease or abnormality.</a:t>
            </a:r>
          </a:p>
          <a:p>
            <a:pPr marL="12700" marR="5080">
              <a:lnSpc>
                <a:spcPct val="120800"/>
              </a:lnSpc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 It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based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clinical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experience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analysis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available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evidences.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500">
              <a:lnSpc>
                <a:spcPct val="100000"/>
              </a:lnSpc>
              <a:spcBef>
                <a:spcPts val="650"/>
              </a:spcBef>
              <a:buNone/>
            </a:pPr>
            <a:r>
              <a:rPr lang="en-US" sz="3600" spc="-277" baseline="9009" dirty="0" smtClean="0">
                <a:solidFill>
                  <a:srgbClr val="D06248"/>
                </a:solidFill>
                <a:latin typeface="Times New Roman"/>
                <a:cs typeface="Times New Roman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Healthy term: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3500">
              <a:lnSpc>
                <a:spcPct val="100000"/>
              </a:lnSpc>
              <a:spcBef>
                <a:spcPts val="55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D0624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&lt;24 hrs: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30-35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mg/dl at one</a:t>
            </a:r>
            <a:r>
              <a:rPr lang="en-US" sz="2800" spc="-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time</a:t>
            </a:r>
          </a:p>
          <a:p>
            <a:pPr marL="63500">
              <a:lnSpc>
                <a:spcPct val="100000"/>
              </a:lnSpc>
              <a:spcBef>
                <a:spcPts val="550"/>
              </a:spcBef>
              <a:buFont typeface="Wingdings" pitchFamily="2" charset="2"/>
              <a:buChar char="Ø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45mg/dl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persist after feeding or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recurs.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3500">
              <a:lnSpc>
                <a:spcPct val="100000"/>
              </a:lnSpc>
              <a:spcBef>
                <a:spcPts val="550"/>
              </a:spcBef>
              <a:buFont typeface="Wingdings" pitchFamily="2" charset="2"/>
              <a:buChar char="Ø"/>
              <a:tabLst>
                <a:tab pos="427355" algn="l"/>
              </a:tabLst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&gt;24 hrs: 45-50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mg/dl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36550" indent="-273050">
              <a:lnSpc>
                <a:spcPct val="100000"/>
              </a:lnSpc>
              <a:spcBef>
                <a:spcPts val="550"/>
              </a:spcBef>
              <a:buClr>
                <a:srgbClr val="D06248"/>
              </a:buClr>
              <a:buSzPct val="84090"/>
              <a:buFont typeface="Wingdings" pitchFamily="2" charset="2"/>
              <a:buChar char="Ø"/>
              <a:tabLst>
                <a:tab pos="336550" algn="l"/>
              </a:tabLst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Symptomatic: 45</a:t>
            </a:r>
            <a:r>
              <a:rPr lang="en-US" sz="28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mg/dl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36550" indent="-273050">
              <a:lnSpc>
                <a:spcPct val="100000"/>
              </a:lnSpc>
              <a:spcBef>
                <a:spcPts val="550"/>
              </a:spcBef>
              <a:buClr>
                <a:srgbClr val="D06248"/>
              </a:buClr>
              <a:buSzPct val="84090"/>
              <a:buFont typeface="Wingdings" pitchFamily="2" charset="2"/>
              <a:buChar char="Ø"/>
              <a:tabLst>
                <a:tab pos="336550" algn="l"/>
              </a:tabLst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Asymptomatic with risk factor: 36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mg/dl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36550" indent="-273050">
              <a:lnSpc>
                <a:spcPct val="100000"/>
              </a:lnSpc>
              <a:spcBef>
                <a:spcPts val="550"/>
              </a:spcBef>
              <a:buClr>
                <a:srgbClr val="D06248"/>
              </a:buClr>
              <a:buSzPct val="84090"/>
              <a:buNone/>
              <a:tabLst>
                <a:tab pos="336550" algn="l"/>
              </a:tabLst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Any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baby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&lt;20-25</a:t>
            </a:r>
            <a:r>
              <a:rPr lang="en-US" sz="28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mg/dl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Indications for routine screening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7048"/>
            <a:ext cx="9832848" cy="4572000"/>
          </a:xfrm>
        </p:spPr>
        <p:txBody>
          <a:bodyPr>
            <a:normAutofit fontScale="92500" lnSpcReduction="10000"/>
          </a:bodyPr>
          <a:lstStyle/>
          <a:p>
            <a:pPr marL="38100">
              <a:spcBef>
                <a:spcPts val="720"/>
              </a:spcBef>
              <a:buFont typeface="Wingdings" pitchFamily="2" charset="2"/>
              <a:buChar char="Ø"/>
            </a:pPr>
            <a:r>
              <a:rPr lang="en-US" sz="2600" spc="540" baseline="9259" dirty="0" smtClean="0">
                <a:solidFill>
                  <a:srgbClr val="D06248"/>
                </a:solidFill>
                <a:latin typeface="Symbol"/>
                <a:cs typeface="Georgia"/>
              </a:rPr>
              <a:t> </a:t>
            </a:r>
            <a:r>
              <a:rPr lang="en-US" sz="2800" spc="360" dirty="0" smtClean="0">
                <a:latin typeface="Times New Roman" pitchFamily="18" charset="0"/>
                <a:cs typeface="Times New Roman" pitchFamily="18" charset="0"/>
              </a:rPr>
              <a:t>LBW</a:t>
            </a:r>
            <a:r>
              <a:rPr lang="en-US" sz="2800" spc="-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infants(&lt;2.5 </a:t>
            </a:r>
            <a:r>
              <a:rPr lang="en-US" sz="2800" spc="-85" dirty="0" smtClean="0">
                <a:latin typeface="Times New Roman" pitchFamily="18" charset="0"/>
                <a:cs typeface="Times New Roman" pitchFamily="18" charset="0"/>
              </a:rPr>
              <a:t>kg)</a:t>
            </a:r>
          </a:p>
          <a:p>
            <a:pPr marL="38100">
              <a:spcBef>
                <a:spcPts val="620"/>
              </a:spcBef>
              <a:buFont typeface="Wingdings" pitchFamily="2" charset="2"/>
              <a:buChar char="Ø"/>
            </a:pPr>
            <a:r>
              <a:rPr lang="en-US" sz="2800" spc="175" dirty="0" smtClean="0">
                <a:latin typeface="Times New Roman" pitchFamily="18" charset="0"/>
                <a:cs typeface="Times New Roman" pitchFamily="18" charset="0"/>
              </a:rPr>
              <a:t> Preterm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(&lt;35</a:t>
            </a:r>
            <a:r>
              <a:rPr lang="en-US" sz="2800" spc="-2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weeks)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8100">
              <a:lnSpc>
                <a:spcPct val="100000"/>
              </a:lnSpc>
              <a:spcBef>
                <a:spcPts val="630"/>
              </a:spcBef>
              <a:buFont typeface="Wingdings" pitchFamily="2" charset="2"/>
              <a:buChar char="Ø"/>
            </a:pPr>
            <a:r>
              <a:rPr lang="en-US" sz="2800" spc="540" baseline="9259" dirty="0">
                <a:solidFill>
                  <a:srgbClr val="D0624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360" dirty="0" smtClean="0">
                <a:latin typeface="Times New Roman" pitchFamily="18" charset="0"/>
                <a:cs typeface="Times New Roman" pitchFamily="18" charset="0"/>
              </a:rPr>
              <a:t>SGA </a:t>
            </a:r>
            <a:r>
              <a:rPr lang="en-US" sz="2800" spc="-75" dirty="0" smtClean="0">
                <a:latin typeface="Times New Roman" pitchFamily="18" charset="0"/>
                <a:cs typeface="Times New Roman" pitchFamily="18" charset="0"/>
              </a:rPr>
              <a:t>(BW&lt;10</a:t>
            </a:r>
            <a:r>
              <a:rPr lang="en-US" sz="2800" spc="-112" baseline="28735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spc="-254" baseline="287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90" dirty="0" err="1" smtClean="0">
                <a:latin typeface="Times New Roman" pitchFamily="18" charset="0"/>
                <a:cs typeface="Times New Roman" pitchFamily="18" charset="0"/>
              </a:rPr>
              <a:t>centile</a:t>
            </a:r>
            <a:r>
              <a:rPr lang="en-US" sz="2800" spc="-90" dirty="0" smtClean="0">
                <a:latin typeface="Times New Roman" pitchFamily="18" charset="0"/>
                <a:cs typeface="Times New Roman" pitchFamily="18" charset="0"/>
              </a:rPr>
              <a:t>),L G A, I D 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8100">
              <a:lnSpc>
                <a:spcPct val="100000"/>
              </a:lnSpc>
              <a:spcBef>
                <a:spcPts val="620"/>
              </a:spcBef>
              <a:buFont typeface="Wingdings" pitchFamily="2" charset="2"/>
              <a:buChar char="Ø"/>
            </a:pPr>
            <a:r>
              <a:rPr lang="en-US" sz="2800" spc="540" baseline="9259" dirty="0">
                <a:solidFill>
                  <a:srgbClr val="D0624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480" dirty="0" err="1" smtClean="0">
                <a:latin typeface="Times New Roman" pitchFamily="18" charset="0"/>
                <a:cs typeface="Times New Roman" pitchFamily="18" charset="0"/>
              </a:rPr>
              <a:t>Rh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hemolytic disease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09880" marR="1191895" indent="-271780">
              <a:lnSpc>
                <a:spcPct val="100000"/>
              </a:lnSpc>
              <a:spcBef>
                <a:spcPts val="630"/>
              </a:spcBef>
              <a:buFont typeface="Wingdings" pitchFamily="2" charset="2"/>
              <a:buChar char="Ø"/>
            </a:pPr>
            <a:r>
              <a:rPr lang="en-US" sz="2800" spc="427" baseline="9259" dirty="0">
                <a:solidFill>
                  <a:srgbClr val="D0624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285" dirty="0" smtClean="0">
                <a:latin typeface="Times New Roman" pitchFamily="18" charset="0"/>
                <a:cs typeface="Times New Roman" pitchFamily="18" charset="0"/>
              </a:rPr>
              <a:t>Post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90" dirty="0" smtClean="0">
                <a:latin typeface="Times New Roman" pitchFamily="18" charset="0"/>
                <a:cs typeface="Times New Roman" pitchFamily="18" charset="0"/>
              </a:rPr>
              <a:t>exchange 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transfusion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8100">
              <a:lnSpc>
                <a:spcPct val="100000"/>
              </a:lnSpc>
              <a:spcBef>
                <a:spcPts val="720"/>
              </a:spcBef>
              <a:buFont typeface="Wingdings" pitchFamily="2" charset="2"/>
              <a:buChar char="Ø"/>
            </a:pPr>
            <a:r>
              <a:rPr lang="en-US" sz="2800" spc="180" dirty="0" smtClean="0">
                <a:latin typeface="Times New Roman" pitchFamily="18" charset="0"/>
                <a:cs typeface="Times New Roman" pitchFamily="18" charset="0"/>
              </a:rPr>
              <a:t> Infants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800" spc="-2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385" dirty="0" smtClean="0">
                <a:latin typeface="Times New Roman" pitchFamily="18" charset="0"/>
                <a:cs typeface="Times New Roman" pitchFamily="18" charset="0"/>
              </a:rPr>
              <a:t>TPN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1150" marR="272415" indent="-273050">
              <a:lnSpc>
                <a:spcPct val="100000"/>
              </a:lnSpc>
              <a:spcBef>
                <a:spcPts val="620"/>
              </a:spcBef>
              <a:buFont typeface="Wingdings" pitchFamily="2" charset="2"/>
              <a:buChar char="Ø"/>
            </a:pPr>
            <a:r>
              <a:rPr lang="en-US" sz="2800" spc="285" dirty="0" smtClean="0">
                <a:latin typeface="Times New Roman" pitchFamily="18" charset="0"/>
                <a:cs typeface="Times New Roman" pitchFamily="18" charset="0"/>
              </a:rPr>
              <a:t> Sick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 neonates(sepsis, 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shock, asphyxia, </a:t>
            </a:r>
            <a:r>
              <a:rPr lang="en-US" sz="2800" spc="-10" dirty="0" err="1" smtClean="0">
                <a:latin typeface="Times New Roman" pitchFamily="18" charset="0"/>
                <a:cs typeface="Times New Roman" pitchFamily="18" charset="0"/>
              </a:rPr>
              <a:t>polycythemia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11150" marR="272415" indent="-273050">
              <a:lnSpc>
                <a:spcPct val="100000"/>
              </a:lnSpc>
              <a:spcBef>
                <a:spcPts val="620"/>
              </a:spcBef>
              <a:buNone/>
            </a:pP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distress  etc.)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1150" marR="387350" indent="-273050">
              <a:lnSpc>
                <a:spcPct val="100000"/>
              </a:lnSpc>
              <a:spcBef>
                <a:spcPts val="620"/>
              </a:spcBef>
              <a:buFont typeface="Wingdings" pitchFamily="2" charset="2"/>
              <a:buChar char="Ø"/>
            </a:pPr>
            <a:r>
              <a:rPr lang="en-US" sz="2800" spc="307" baseline="9259" dirty="0">
                <a:solidFill>
                  <a:srgbClr val="D0624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204" dirty="0" smtClean="0">
                <a:latin typeface="Times New Roman" pitchFamily="18" charset="0"/>
                <a:cs typeface="Times New Roman" pitchFamily="18" charset="0"/>
              </a:rPr>
              <a:t>Mother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receiving 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terbutaline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spc="-5" dirty="0" err="1" smtClean="0">
                <a:latin typeface="Times New Roman" pitchFamily="18" charset="0"/>
                <a:cs typeface="Times New Roman" pitchFamily="18" charset="0"/>
              </a:rPr>
              <a:t>labetalol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,  oral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311150" marR="387350" indent="-273050">
              <a:lnSpc>
                <a:spcPct val="100000"/>
              </a:lnSpc>
              <a:spcBef>
                <a:spcPts val="620"/>
              </a:spcBef>
              <a:buNone/>
            </a:pP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spc="-10" dirty="0" err="1" smtClean="0">
                <a:latin typeface="Times New Roman" pitchFamily="18" charset="0"/>
                <a:cs typeface="Times New Roman" pitchFamily="18" charset="0"/>
              </a:rPr>
              <a:t>hypoglycemics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212</TotalTime>
  <Words>1519</Words>
  <Application>Microsoft Office PowerPoint</Application>
  <PresentationFormat>On-screen Show (4:3)</PresentationFormat>
  <Paragraphs>260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Office Theme</vt:lpstr>
      <vt:lpstr>Apex</vt:lpstr>
      <vt:lpstr>NEONATAL HYPOGLYCEMIA AND HYPOCALCEMIA</vt:lpstr>
      <vt:lpstr>Introduction</vt:lpstr>
      <vt:lpstr>Physiology</vt:lpstr>
      <vt:lpstr>PowerPoint Presentation</vt:lpstr>
      <vt:lpstr>Epidemiology</vt:lpstr>
      <vt:lpstr>DEFINITION</vt:lpstr>
      <vt:lpstr>Operational Threshold of cornbalth:</vt:lpstr>
      <vt:lpstr>PowerPoint Presentation</vt:lpstr>
      <vt:lpstr>Indications for routine screening</vt:lpstr>
      <vt:lpstr>Screening schedule</vt:lpstr>
      <vt:lpstr>ETIOLOGY</vt:lpstr>
      <vt:lpstr>PowerPoint Presentation</vt:lpstr>
      <vt:lpstr>Decreased Production/Stores</vt:lpstr>
      <vt:lpstr>Increased Utilization or decreased production</vt:lpstr>
      <vt:lpstr>DIAGNOSIS</vt:lpstr>
      <vt:lpstr>METHODS OF BGL ESTIMATION</vt:lpstr>
      <vt:lpstr>PowerPoint Presentation</vt:lpstr>
      <vt:lpstr>MANAGEMENT</vt:lpstr>
      <vt:lpstr>PowerPoint Presentation</vt:lpstr>
      <vt:lpstr>PowerPoint Presentation</vt:lpstr>
      <vt:lpstr>PowerPoint Presentation</vt:lpstr>
      <vt:lpstr>Refractory and prolonged hypoglycemia</vt:lpstr>
      <vt:lpstr>PowerPoint Presentation</vt:lpstr>
      <vt:lpstr>PowerPoint Presentation</vt:lpstr>
      <vt:lpstr>PowerPoint Presentation</vt:lpstr>
      <vt:lpstr>Treatment</vt:lpstr>
      <vt:lpstr>Long term follow up and evaluation</vt:lpstr>
      <vt:lpstr>HYPOCALCEMIA</vt:lpstr>
      <vt:lpstr>TYPES OF NEONATAL HYPOCALCEMIA</vt:lpstr>
      <vt:lpstr>CAUSES OF EARLY ONSET HYPOCALCEMIA</vt:lpstr>
      <vt:lpstr>CLINICAL FEATURES</vt:lpstr>
      <vt:lpstr>Diagnosis</vt:lpstr>
      <vt:lpstr>Management of EOH</vt:lpstr>
      <vt:lpstr>PowerPoint Presentation</vt:lpstr>
      <vt:lpstr>Side effects of calcium:</vt:lpstr>
      <vt:lpstr>LATE ONSET  NEONATALHYPOCALCEMIA </vt:lpstr>
      <vt:lpstr>CAUSES OF LATE ONSET HYPOCALCEMIA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NEONATAL HYPOGLYCEMIA AND HYPOCALCEMIA</dc:title>
  <dc:creator>rohitha bandla</dc:creator>
  <cp:lastModifiedBy>hp</cp:lastModifiedBy>
  <cp:revision>80</cp:revision>
  <dcterms:created xsi:type="dcterms:W3CDTF">2020-04-22T11:19:08Z</dcterms:created>
  <dcterms:modified xsi:type="dcterms:W3CDTF">2020-04-23T05:28:31Z</dcterms:modified>
</cp:coreProperties>
</file>